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71" r:id="rId3"/>
    <p:sldId id="301" r:id="rId4"/>
    <p:sldId id="305" r:id="rId5"/>
    <p:sldId id="276" r:id="rId6"/>
    <p:sldId id="277" r:id="rId7"/>
    <p:sldId id="302" r:id="rId8"/>
    <p:sldId id="304" r:id="rId9"/>
    <p:sldId id="278" r:id="rId10"/>
    <p:sldId id="280" r:id="rId11"/>
    <p:sldId id="308" r:id="rId12"/>
    <p:sldId id="329" r:id="rId13"/>
    <p:sldId id="330" r:id="rId14"/>
    <p:sldId id="303" r:id="rId15"/>
    <p:sldId id="307" r:id="rId16"/>
    <p:sldId id="325" r:id="rId17"/>
    <p:sldId id="331" r:id="rId18"/>
    <p:sldId id="309" r:id="rId19"/>
    <p:sldId id="311" r:id="rId20"/>
    <p:sldId id="323" r:id="rId21"/>
    <p:sldId id="310" r:id="rId22"/>
    <p:sldId id="326" r:id="rId23"/>
    <p:sldId id="312" r:id="rId24"/>
    <p:sldId id="313" r:id="rId25"/>
    <p:sldId id="314" r:id="rId26"/>
    <p:sldId id="315" r:id="rId27"/>
    <p:sldId id="306" r:id="rId28"/>
    <p:sldId id="316" r:id="rId29"/>
    <p:sldId id="322" r:id="rId30"/>
    <p:sldId id="317" r:id="rId31"/>
    <p:sldId id="327" r:id="rId32"/>
    <p:sldId id="332" r:id="rId33"/>
    <p:sldId id="318" r:id="rId34"/>
    <p:sldId id="321" r:id="rId35"/>
    <p:sldId id="328" r:id="rId36"/>
    <p:sldId id="319" r:id="rId37"/>
    <p:sldId id="320" r:id="rId38"/>
    <p:sldId id="293" r:id="rId39"/>
    <p:sldId id="290" r:id="rId40"/>
    <p:sldId id="282" r:id="rId41"/>
    <p:sldId id="297" r:id="rId42"/>
    <p:sldId id="298" r:id="rId43"/>
    <p:sldId id="285" r:id="rId44"/>
    <p:sldId id="333" r:id="rId45"/>
    <p:sldId id="274" r:id="rId46"/>
  </p:sldIdLst>
  <p:sldSz cx="100584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 autoAdjust="0"/>
    <p:restoredTop sz="86701" autoAdjust="0"/>
  </p:normalViewPr>
  <p:slideViewPr>
    <p:cSldViewPr snapToObjects="1">
      <p:cViewPr>
        <p:scale>
          <a:sx n="110" d="100"/>
          <a:sy n="110" d="100"/>
        </p:scale>
        <p:origin x="-544" y="71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84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919E8-5AB9-D64C-83F7-B58B44DDF0C3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2657A-8EF7-E344-BBB5-5BEBAFC34C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3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2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META-INF</a:t>
            </a:r>
            <a:r>
              <a:rPr lang="en-US" baseline="0" dirty="0" smtClean="0"/>
              <a:t> contains keys</a:t>
            </a:r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None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1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3D662-A64B-804C-AF94-4683CEBC81F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2CE7E-C479-8644-8784-CE8EE9D0AE18}" type="datetimeFigureOut">
              <a:rPr lang="en-US" smtClean="0"/>
              <a:pPr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48AF9-BBD9-6B42-9139-D8ACBDE1BE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code.google.com/p/android-apktool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1"/>
            <a:ext cx="10058400" cy="3884454"/>
          </a:xfrm>
          <a:prstGeom prst="rect">
            <a:avLst/>
          </a:prstGeom>
          <a:solidFill>
            <a:srgbClr val="FFD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5517405" y="1724611"/>
            <a:ext cx="3848471" cy="3965091"/>
          </a:xfrm>
          <a:prstGeom prst="star32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pic>
        <p:nvPicPr>
          <p:cNvPr id="15" name="Picture 14" descr="AndroidGu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1875">
            <a:off x="6207810" y="1814219"/>
            <a:ext cx="2357537" cy="364346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604826" y="3962400"/>
            <a:ext cx="4453574" cy="1937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381000"/>
            <a:ext cx="9144000" cy="358140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6000" b="1" spc="-334" dirty="0" smtClean="0">
                <a:solidFill>
                  <a:srgbClr val="000000"/>
                </a:solidFill>
                <a:latin typeface="Arial"/>
                <a:cs typeface="Arial"/>
              </a:rPr>
              <a:t>HACKING APKS FOR FUN AND FOR PROFIT (MOSTLY FOR FUN)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4196" y="5280808"/>
            <a:ext cx="780482" cy="80413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rot="10800000">
            <a:off x="6294682" y="5720992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447296" y="4171790"/>
            <a:ext cx="7992103" cy="1162210"/>
          </a:xfrm>
          <a:prstGeom prst="rect">
            <a:avLst/>
          </a:prstGeom>
        </p:spPr>
        <p:txBody>
          <a:bodyPr vert="horz" lIns="101864" tIns="50931" rIns="101864" bIns="50931" rtlCol="0" anchor="t">
            <a:normAutofit fontScale="92500" lnSpcReduction="2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endParaRPr lang="en-US" sz="5600" b="1" spc="-334" dirty="0" smtClean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5600" b="1" spc="-334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DAVID TEITELBAUM</a:t>
            </a:r>
            <a:endParaRPr lang="en-US" sz="5600" b="1" spc="-334" dirty="0">
              <a:solidFill>
                <a:schemeClr val="bg1">
                  <a:lumMod val="75000"/>
                </a:schemeClr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30" name="Picture 29" descr="apkudo_logoty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083" y="5000044"/>
            <a:ext cx="3085441" cy="1324556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1651975" y="7084348"/>
            <a:ext cx="6806225" cy="840452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5600" b="1" spc="-334" dirty="0" smtClean="0">
                <a:solidFill>
                  <a:srgbClr val="E8E8E8"/>
                </a:solidFill>
                <a:latin typeface="Arial"/>
                <a:cs typeface="Arial"/>
              </a:rPr>
              <a:t>DECEMBER 2012</a:t>
            </a:r>
            <a:endParaRPr lang="en-US" sz="5600" b="1" spc="-334" dirty="0">
              <a:solidFill>
                <a:srgbClr val="E8E8E8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438400" y="5619590"/>
            <a:ext cx="7992103" cy="1162210"/>
          </a:xfrm>
          <a:prstGeom prst="rect">
            <a:avLst/>
          </a:prstGeom>
        </p:spPr>
        <p:txBody>
          <a:bodyPr vert="horz" lIns="101864" tIns="50931" rIns="101864" bIns="50931" rtlCol="0" anchor="t">
            <a:normAutofit fontScale="92500" lnSpcReduction="2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endParaRPr lang="en-US" sz="5600" b="1" spc="-334" dirty="0" smtClean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5600" b="1" spc="-334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@</a:t>
            </a:r>
            <a:r>
              <a:rPr lang="en-US" sz="5600" b="1" spc="-334" dirty="0" err="1" smtClean="0">
                <a:solidFill>
                  <a:schemeClr val="bg1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davtbaum</a:t>
            </a:r>
            <a:endParaRPr lang="en-US" sz="5600" b="1" spc="-334" dirty="0">
              <a:solidFill>
                <a:schemeClr val="bg1">
                  <a:lumMod val="7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10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EXAMPLES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8600" y="2268220"/>
            <a:ext cx="8664574" cy="4361180"/>
          </a:xfrm>
          <a:prstGeom prst="rect">
            <a:avLst/>
          </a:prstGeom>
          <a:ln>
            <a:noFill/>
          </a:ln>
        </p:spPr>
        <p:txBody>
          <a:bodyPr vert="horz" lIns="101849" tIns="50923" rIns="101849" bIns="50923" rtlCol="0" anchor="t">
            <a:noAutofit/>
          </a:bodyPr>
          <a:lstStyle/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unzip 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r>
              <a:rPr lang="en-US" sz="2200" spc="-145" dirty="0" smtClean="0">
                <a:latin typeface="Courier"/>
                <a:cs typeface="Courier"/>
              </a:rPr>
              <a:t> –d </a:t>
            </a:r>
            <a:r>
              <a:rPr lang="en-US" sz="2200" spc="-145" dirty="0" err="1" smtClean="0">
                <a:latin typeface="Courier"/>
                <a:cs typeface="Courier"/>
              </a:rPr>
              <a:t>foobar</a:t>
            </a: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cd ./</a:t>
            </a:r>
            <a:r>
              <a:rPr lang="en-US" sz="2200" spc="-145" dirty="0" err="1" smtClean="0">
                <a:latin typeface="Courier"/>
                <a:cs typeface="Courier"/>
              </a:rPr>
              <a:t>foobar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ls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err="1" smtClean="0">
                <a:latin typeface="Courier"/>
                <a:cs typeface="Courier"/>
              </a:rPr>
              <a:t>AndroidManifest.xml</a:t>
            </a:r>
            <a:r>
              <a:rPr lang="fr-FR" sz="2200" spc="-145" dirty="0" smtClean="0">
                <a:latin typeface="Courier"/>
                <a:cs typeface="Courier"/>
              </a:rPr>
              <a:t> META-INF            </a:t>
            </a:r>
            <a:r>
              <a:rPr lang="fr-FR" sz="2200" spc="-145" dirty="0" err="1" smtClean="0">
                <a:latin typeface="Courier"/>
                <a:cs typeface="Courier"/>
              </a:rPr>
              <a:t>classes.dex</a:t>
            </a:r>
            <a:r>
              <a:rPr lang="fr-FR" sz="2200" spc="-145" dirty="0" smtClean="0">
                <a:latin typeface="Courier"/>
                <a:cs typeface="Courier"/>
              </a:rPr>
              <a:t>         </a:t>
            </a:r>
            <a:r>
              <a:rPr lang="fr-FR" sz="2200" spc="-145" dirty="0" err="1" smtClean="0">
                <a:latin typeface="Courier"/>
                <a:cs typeface="Courier"/>
              </a:rPr>
              <a:t>res</a:t>
            </a:r>
            <a:r>
              <a:rPr lang="fr-FR" sz="2200" spc="-145" dirty="0" smtClean="0">
                <a:latin typeface="Courier"/>
                <a:cs typeface="Courier"/>
              </a:rPr>
              <a:t>                </a:t>
            </a:r>
            <a:r>
              <a:rPr lang="fr-FR" sz="2200" spc="-145" dirty="0" err="1" smtClean="0">
                <a:latin typeface="Courier"/>
                <a:cs typeface="Courier"/>
              </a:rPr>
              <a:t>resources.arsc</a:t>
            </a:r>
            <a:r>
              <a:rPr lang="fr-FR" sz="2200" spc="-145" dirty="0" smtClean="0">
                <a:latin typeface="Courier"/>
                <a:cs typeface="Courier"/>
              </a:rPr>
              <a:t>       lib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smtClean="0">
                <a:latin typeface="Courier"/>
                <a:cs typeface="Courier"/>
              </a:rPr>
              <a:t>$ </a:t>
            </a:r>
            <a:r>
              <a:rPr lang="fr-FR" sz="2200" spc="-145" dirty="0" err="1" smtClean="0">
                <a:latin typeface="Courier"/>
                <a:cs typeface="Courier"/>
              </a:rPr>
              <a:t>baksmali</a:t>
            </a:r>
            <a:r>
              <a:rPr lang="fr-FR" sz="2200" spc="-145" dirty="0" smtClean="0">
                <a:latin typeface="Courier"/>
                <a:cs typeface="Courier"/>
              </a:rPr>
              <a:t> –a 10 –d ~/</a:t>
            </a:r>
            <a:r>
              <a:rPr lang="fr-FR" sz="2200" spc="-145" dirty="0" err="1" smtClean="0">
                <a:latin typeface="Courier"/>
                <a:cs typeface="Courier"/>
              </a:rPr>
              <a:t>boot_class_path</a:t>
            </a:r>
            <a:r>
              <a:rPr lang="fr-FR" sz="2200" spc="-145" dirty="0" smtClean="0">
                <a:latin typeface="Courier"/>
                <a:cs typeface="Courier"/>
              </a:rPr>
              <a:t> </a:t>
            </a:r>
            <a:r>
              <a:rPr lang="fr-FR" sz="2200" spc="-145" dirty="0" err="1" smtClean="0">
                <a:latin typeface="Courier"/>
                <a:cs typeface="Courier"/>
              </a:rPr>
              <a:t>classes.dex</a:t>
            </a: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b</a:t>
            </a: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aksmali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65011" y="3962400"/>
            <a:ext cx="1725576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Left Bracket 4"/>
          <p:cNvSpPr/>
          <p:nvPr/>
        </p:nvSpPr>
        <p:spPr>
          <a:xfrm rot="16200000" flipV="1">
            <a:off x="2752979" y="4992624"/>
            <a:ext cx="149352" cy="6858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 rot="16200000" flipV="1">
            <a:off x="4811902" y="3848100"/>
            <a:ext cx="146306" cy="29718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 rot="16200000" flipV="1">
            <a:off x="7289925" y="4494277"/>
            <a:ext cx="143259" cy="16764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5564" y="5486400"/>
            <a:ext cx="120963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API level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32555" y="5486400"/>
            <a:ext cx="19098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oot class path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1442" y="5486400"/>
            <a:ext cx="9973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file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11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EXAMPLES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8600" y="22682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ls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err="1">
                <a:latin typeface="Courier"/>
                <a:cs typeface="Courier"/>
              </a:rPr>
              <a:t>AndroidManifest.xml</a:t>
            </a:r>
            <a:r>
              <a:rPr lang="fr-FR" sz="2200" spc="-145" dirty="0">
                <a:latin typeface="Courier"/>
                <a:cs typeface="Courier"/>
              </a:rPr>
              <a:t> META-INF            </a:t>
            </a:r>
            <a:r>
              <a:rPr lang="fr-FR" sz="2200" spc="-145" dirty="0" err="1">
                <a:latin typeface="Courier"/>
                <a:cs typeface="Courier"/>
              </a:rPr>
              <a:t>classes.dex</a:t>
            </a:r>
            <a:r>
              <a:rPr lang="fr-FR" sz="2200" spc="-145" dirty="0">
                <a:latin typeface="Courier"/>
                <a:cs typeface="Courier"/>
              </a:rPr>
              <a:t>         </a:t>
            </a:r>
            <a:r>
              <a:rPr lang="fr-FR" sz="2200" spc="-145" dirty="0" err="1">
                <a:latin typeface="Courier"/>
                <a:cs typeface="Courier"/>
              </a:rPr>
              <a:t>res</a:t>
            </a:r>
            <a:r>
              <a:rPr lang="fr-FR" sz="2200" spc="-145" dirty="0">
                <a:latin typeface="Courier"/>
                <a:cs typeface="Courier"/>
              </a:rPr>
              <a:t>                </a:t>
            </a:r>
            <a:r>
              <a:rPr lang="fr-FR" sz="2200" spc="-145" dirty="0" err="1">
                <a:latin typeface="Courier"/>
                <a:cs typeface="Courier"/>
              </a:rPr>
              <a:t>resources.arsc</a:t>
            </a:r>
            <a:r>
              <a:rPr lang="fr-FR" sz="2200" spc="-145" dirty="0">
                <a:latin typeface="Courier"/>
                <a:cs typeface="Courier"/>
              </a:rPr>
              <a:t>       lib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>
                <a:latin typeface="Courier"/>
                <a:cs typeface="Courier"/>
              </a:rPr>
              <a:t>o</a:t>
            </a:r>
            <a:r>
              <a:rPr lang="en-US" sz="2200" spc="-145" dirty="0" err="1" smtClean="0">
                <a:latin typeface="Courier"/>
                <a:cs typeface="Courier"/>
              </a:rPr>
              <a:t>ut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smali</a:t>
            </a:r>
            <a:r>
              <a:rPr lang="en-US" sz="2200" spc="-145" dirty="0" smtClean="0">
                <a:latin typeface="Courier"/>
                <a:cs typeface="Courier"/>
              </a:rPr>
              <a:t> –a 10 ./out –o </a:t>
            </a:r>
            <a:r>
              <a:rPr lang="en-US" sz="2200" spc="-145" dirty="0" err="1" smtClean="0">
                <a:latin typeface="Courier"/>
                <a:cs typeface="Courier"/>
              </a:rPr>
              <a:t>classes.dex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smtClean="0">
                <a:latin typeface="Courier"/>
                <a:cs typeface="Courier"/>
              </a:rPr>
              <a:t>$ zip –r ~/</a:t>
            </a:r>
            <a:r>
              <a:rPr lang="fr-FR" sz="2200" spc="-145" dirty="0" err="1" smtClean="0">
                <a:latin typeface="Courier"/>
                <a:cs typeface="Courier"/>
              </a:rPr>
              <a:t>hacked.apk</a:t>
            </a:r>
            <a:r>
              <a:rPr lang="fr-FR" sz="2200" spc="-145" dirty="0" smtClean="0">
                <a:latin typeface="Courier"/>
                <a:cs typeface="Courier"/>
              </a:rPr>
              <a:t> ./*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smali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200400"/>
            <a:ext cx="6096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Left Bracket 4"/>
          <p:cNvSpPr/>
          <p:nvPr/>
        </p:nvSpPr>
        <p:spPr>
          <a:xfrm rot="16200000" flipV="1">
            <a:off x="2325624" y="3982914"/>
            <a:ext cx="149352" cy="685800"/>
          </a:xfrm>
          <a:prstGeom prst="leftBracke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 flipV="1">
            <a:off x="5051067" y="3484567"/>
            <a:ext cx="143259" cy="1676400"/>
          </a:xfrm>
          <a:prstGeom prst="leftBracke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4419600"/>
            <a:ext cx="120963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API level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8142" y="4419600"/>
            <a:ext cx="17816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utput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file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" name="Left Bracket 24"/>
          <p:cNvSpPr/>
          <p:nvPr/>
        </p:nvSpPr>
        <p:spPr>
          <a:xfrm rot="16200000" flipV="1">
            <a:off x="1792224" y="5526024"/>
            <a:ext cx="149352" cy="228599"/>
          </a:xfrm>
          <a:prstGeom prst="leftBracke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89485" y="5695890"/>
            <a:ext cx="122511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recursive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02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AAPT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1981200"/>
            <a:ext cx="8618220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Builds/dumps package information</a:t>
            </a: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Same tool that packages APKS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Decompresses xml resources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Dumps permissions, application info.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678761"/>
            <a:ext cx="8839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Android Asset Packaging Tool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25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13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EXAMPLES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8600" y="2268220"/>
            <a:ext cx="8664574" cy="4361180"/>
          </a:xfrm>
          <a:prstGeom prst="rect">
            <a:avLst/>
          </a:prstGeom>
          <a:ln>
            <a:noFill/>
          </a:ln>
        </p:spPr>
        <p:txBody>
          <a:bodyPr vert="horz" lIns="101849" tIns="50923" rIns="101849" bIns="50923" rtlCol="0" anchor="t">
            <a:noAutofit/>
          </a:bodyPr>
          <a:lstStyle/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aapt</a:t>
            </a:r>
            <a:r>
              <a:rPr lang="en-US" sz="2200" spc="-145" dirty="0" smtClean="0">
                <a:latin typeface="Courier"/>
                <a:cs typeface="Courier"/>
              </a:rPr>
              <a:t> dump badging ~/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aapt</a:t>
            </a:r>
            <a:r>
              <a:rPr lang="en-US" sz="2200" spc="-145" dirty="0" smtClean="0">
                <a:latin typeface="Courier"/>
                <a:cs typeface="Courier"/>
              </a:rPr>
              <a:t> dump </a:t>
            </a:r>
            <a:r>
              <a:rPr lang="en-US" sz="2200" spc="-145" dirty="0" err="1" smtClean="0">
                <a:latin typeface="Courier"/>
                <a:cs typeface="Courier"/>
              </a:rPr>
              <a:t>xmltree</a:t>
            </a:r>
            <a:r>
              <a:rPr lang="en-US" sz="2200" spc="-145" dirty="0" smtClean="0">
                <a:latin typeface="Courier"/>
                <a:cs typeface="Courier"/>
              </a:rPr>
              <a:t> ~/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  <a:r>
              <a:rPr lang="en-US" sz="2200" spc="-145" dirty="0" err="1" smtClean="0">
                <a:latin typeface="Courier"/>
                <a:cs typeface="Courier"/>
              </a:rPr>
              <a:t>AndroidManifest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aapt</a:t>
            </a:r>
            <a:r>
              <a:rPr lang="en-US" sz="2200" spc="-145" dirty="0" smtClean="0">
                <a:latin typeface="Courier"/>
                <a:cs typeface="Courier"/>
              </a:rPr>
              <a:t> dump </a:t>
            </a:r>
            <a:r>
              <a:rPr lang="en-US" sz="2200" spc="-145" dirty="0" err="1" smtClean="0">
                <a:latin typeface="Courier"/>
                <a:cs typeface="Courier"/>
              </a:rPr>
              <a:t>xmlstrings</a:t>
            </a:r>
            <a:r>
              <a:rPr lang="en-US" sz="2200" spc="-145" dirty="0" smtClean="0">
                <a:latin typeface="Courier"/>
                <a:cs typeface="Courier"/>
              </a:rPr>
              <a:t> ~/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  <a:r>
              <a:rPr lang="en-US" sz="2200" spc="-145" dirty="0" err="1" smtClean="0">
                <a:latin typeface="Courier"/>
                <a:cs typeface="Courier"/>
              </a:rPr>
              <a:t>AndroidManifest</a:t>
            </a: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aapt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5" name="Left Bracket 24"/>
          <p:cNvSpPr/>
          <p:nvPr/>
        </p:nvSpPr>
        <p:spPr>
          <a:xfrm rot="16200000" flipV="1">
            <a:off x="7202424" y="3763749"/>
            <a:ext cx="149352" cy="685800"/>
          </a:xfrm>
          <a:prstGeom prst="leftBracke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05600" y="4200435"/>
            <a:ext cx="118253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resource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95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14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APKTOOL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1981200"/>
            <a:ext cx="8618220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Wraps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/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and Android asset packaging tool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aapt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Decodes resources and decompresses xml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Great for manifest introspection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Buggy :/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678761"/>
            <a:ext cx="8839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All in one reverser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15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15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EXAMPLES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8600" y="22682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apktool</a:t>
            </a:r>
            <a:r>
              <a:rPr lang="en-US" sz="2200" spc="-145" dirty="0" smtClean="0">
                <a:latin typeface="Courier"/>
                <a:cs typeface="Courier"/>
              </a:rPr>
              <a:t> d 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  <a:r>
              <a:rPr lang="en-US" sz="2200" spc="-145" dirty="0" err="1" smtClean="0">
                <a:latin typeface="Courier"/>
                <a:cs typeface="Courier"/>
              </a:rPr>
              <a:t>foobar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cd ./</a:t>
            </a:r>
            <a:r>
              <a:rPr lang="en-US" sz="2200" spc="-145" dirty="0" err="1" smtClean="0">
                <a:latin typeface="Courier"/>
                <a:cs typeface="Courier"/>
              </a:rPr>
              <a:t>foobar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$ </a:t>
            </a:r>
            <a:r>
              <a:rPr lang="en-US" sz="2200" spc="-145" dirty="0" err="1" smtClean="0">
                <a:latin typeface="Courier"/>
                <a:cs typeface="Courier"/>
              </a:rPr>
              <a:t>ls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err="1">
                <a:latin typeface="Courier"/>
                <a:cs typeface="Courier"/>
              </a:rPr>
              <a:t>AndroidManifest.xml</a:t>
            </a:r>
            <a:r>
              <a:rPr lang="fr-FR" sz="2200" spc="-145" dirty="0">
                <a:latin typeface="Courier"/>
                <a:cs typeface="Courier"/>
              </a:rPr>
              <a:t> </a:t>
            </a:r>
            <a:r>
              <a:rPr lang="fr-FR" sz="2200" spc="-145" dirty="0" err="1">
                <a:latin typeface="Courier"/>
                <a:cs typeface="Courier"/>
              </a:rPr>
              <a:t>apktool.yml</a:t>
            </a:r>
            <a:r>
              <a:rPr lang="fr-FR" sz="2200" spc="-145" dirty="0">
                <a:latin typeface="Courier"/>
                <a:cs typeface="Courier"/>
              </a:rPr>
              <a:t>         </a:t>
            </a:r>
            <a:r>
              <a:rPr lang="fr-FR" sz="2200" spc="-145" dirty="0" err="1">
                <a:latin typeface="Courier"/>
                <a:cs typeface="Courier"/>
              </a:rPr>
              <a:t>assets</a:t>
            </a:r>
            <a:r>
              <a:rPr lang="fr-FR" sz="2200" spc="-145" dirty="0">
                <a:latin typeface="Courier"/>
                <a:cs typeface="Courier"/>
              </a:rPr>
              <a:t>              </a:t>
            </a:r>
            <a:r>
              <a:rPr lang="fr-FR" sz="2200" spc="-145" dirty="0" err="1">
                <a:latin typeface="Courier"/>
                <a:cs typeface="Courier"/>
              </a:rPr>
              <a:t>res</a:t>
            </a:r>
            <a:r>
              <a:rPr lang="fr-FR" sz="2200" spc="-145" dirty="0">
                <a:latin typeface="Courier"/>
                <a:cs typeface="Courier"/>
              </a:rPr>
              <a:t>                 </a:t>
            </a:r>
            <a:r>
              <a:rPr lang="fr-FR" sz="2200" spc="-145" dirty="0" err="1" smtClean="0">
                <a:latin typeface="Courier"/>
                <a:cs typeface="Courier"/>
              </a:rPr>
              <a:t>smali</a:t>
            </a: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smtClean="0">
                <a:latin typeface="Courier"/>
                <a:cs typeface="Courier"/>
              </a:rPr>
              <a:t>$ cd ../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fr-FR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fr-FR" sz="2200" spc="-145" dirty="0" smtClean="0">
                <a:latin typeface="Courier"/>
                <a:cs typeface="Courier"/>
              </a:rPr>
              <a:t>$ </a:t>
            </a:r>
            <a:r>
              <a:rPr lang="fr-FR" sz="2200" spc="-145" dirty="0" err="1" smtClean="0">
                <a:latin typeface="Courier"/>
                <a:cs typeface="Courier"/>
              </a:rPr>
              <a:t>apktool</a:t>
            </a:r>
            <a:r>
              <a:rPr lang="fr-FR" sz="2200" spc="-145" dirty="0" smtClean="0">
                <a:latin typeface="Courier"/>
                <a:cs typeface="Courier"/>
              </a:rPr>
              <a:t> b ./</a:t>
            </a:r>
            <a:r>
              <a:rPr lang="fr-FR" sz="2200" spc="-145" dirty="0" err="1" smtClean="0">
                <a:latin typeface="Courier"/>
                <a:cs typeface="Courier"/>
              </a:rPr>
              <a:t>foobar</a:t>
            </a:r>
            <a:r>
              <a:rPr lang="fr-FR" sz="2200" spc="-145" dirty="0" smtClean="0">
                <a:latin typeface="Courier"/>
                <a:cs typeface="Courier"/>
              </a:rPr>
              <a:t>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apktool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Left Bracket 4"/>
          <p:cNvSpPr/>
          <p:nvPr/>
        </p:nvSpPr>
        <p:spPr>
          <a:xfrm rot="16200000" flipV="1">
            <a:off x="2325621" y="2551179"/>
            <a:ext cx="149357" cy="228600"/>
          </a:xfrm>
          <a:prstGeom prst="lef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solidFill>
                <a:srgbClr val="7F7F7F"/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 rot="16200000" flipV="1">
            <a:off x="4651247" y="2206753"/>
            <a:ext cx="146306" cy="914400"/>
          </a:xfrm>
          <a:prstGeom prst="leftBracke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2724090"/>
            <a:ext cx="102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decode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62400" y="2743200"/>
            <a:ext cx="1595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ut directory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29" name="Left Bracket 28"/>
          <p:cNvSpPr/>
          <p:nvPr/>
        </p:nvSpPr>
        <p:spPr>
          <a:xfrm rot="16200000" flipV="1">
            <a:off x="2325621" y="6208779"/>
            <a:ext cx="149357" cy="228600"/>
          </a:xfrm>
          <a:prstGeom prst="leftBracke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7F7F7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57400" y="6381690"/>
            <a:ext cx="726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build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7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16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EXAMPLES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8600" y="22682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>
                <a:latin typeface="Courier"/>
                <a:cs typeface="Courier"/>
              </a:rPr>
              <a:t>$ </a:t>
            </a:r>
            <a:r>
              <a:rPr lang="en-US" sz="2200" spc="-145" dirty="0" err="1">
                <a:latin typeface="Courier"/>
                <a:cs typeface="Courier"/>
              </a:rPr>
              <a:t>keytool</a:t>
            </a:r>
            <a:r>
              <a:rPr lang="en-US" sz="2200" spc="-145" dirty="0">
                <a:latin typeface="Courier"/>
                <a:cs typeface="Courier"/>
              </a:rPr>
              <a:t> -</a:t>
            </a:r>
            <a:r>
              <a:rPr lang="en-US" sz="2200" spc="-145" dirty="0" err="1">
                <a:latin typeface="Courier"/>
                <a:cs typeface="Courier"/>
              </a:rPr>
              <a:t>genkeypair</a:t>
            </a:r>
            <a:r>
              <a:rPr lang="en-US" sz="2200" spc="-145" dirty="0">
                <a:latin typeface="Courier"/>
                <a:cs typeface="Courier"/>
              </a:rPr>
              <a:t> -v -alias default </a:t>
            </a:r>
            <a:r>
              <a:rPr lang="en-US" sz="2200" spc="-145" dirty="0" smtClean="0">
                <a:latin typeface="Courier"/>
                <a:cs typeface="Courier"/>
              </a:rPr>
              <a:t>–</a:t>
            </a:r>
            <a:r>
              <a:rPr lang="en-US" sz="2200" spc="-145" dirty="0" err="1" smtClean="0">
                <a:latin typeface="Courier"/>
                <a:cs typeface="Courier"/>
              </a:rPr>
              <a:t>keystore</a:t>
            </a: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 </a:t>
            </a:r>
            <a:r>
              <a:rPr lang="en-US" sz="2200" spc="-145" dirty="0">
                <a:latin typeface="Courier"/>
                <a:cs typeface="Courier"/>
              </a:rPr>
              <a:t>~/.</a:t>
            </a:r>
            <a:r>
              <a:rPr lang="en-US" sz="2200" spc="-145" dirty="0" err="1">
                <a:latin typeface="Courier"/>
                <a:cs typeface="Courier"/>
              </a:rPr>
              <a:t>keystore</a:t>
            </a:r>
            <a:r>
              <a:rPr lang="en-US" sz="2200" spc="-145" dirty="0">
                <a:latin typeface="Courier"/>
                <a:cs typeface="Courier"/>
              </a:rPr>
              <a:t> –</a:t>
            </a:r>
            <a:r>
              <a:rPr lang="en-US" sz="2200" spc="-145" dirty="0" err="1">
                <a:latin typeface="Courier"/>
                <a:cs typeface="Courier"/>
              </a:rPr>
              <a:t>storepass</a:t>
            </a:r>
            <a:r>
              <a:rPr lang="en-US" sz="2200" spc="-145" dirty="0">
                <a:latin typeface="Courier"/>
                <a:cs typeface="Courier"/>
              </a:rPr>
              <a:t> </a:t>
            </a:r>
            <a:r>
              <a:rPr lang="en-US" sz="2200" spc="-145" dirty="0" smtClean="0">
                <a:latin typeface="Courier"/>
                <a:cs typeface="Courier"/>
              </a:rPr>
              <a:t>password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>
                <a:latin typeface="Courier"/>
                <a:cs typeface="Courier"/>
              </a:rPr>
              <a:t>$ </a:t>
            </a:r>
            <a:r>
              <a:rPr lang="en-US" sz="2200" spc="-145" dirty="0" err="1">
                <a:latin typeface="Courier"/>
                <a:cs typeface="Courier"/>
              </a:rPr>
              <a:t>jarsigner</a:t>
            </a:r>
            <a:r>
              <a:rPr lang="en-US" sz="2200" spc="-145" dirty="0">
                <a:latin typeface="Courier"/>
                <a:cs typeface="Courier"/>
              </a:rPr>
              <a:t> </a:t>
            </a:r>
            <a:r>
              <a:rPr lang="en-US" sz="2200" spc="-145" dirty="0" smtClean="0">
                <a:latin typeface="Courier"/>
                <a:cs typeface="Courier"/>
              </a:rPr>
              <a:t>–</a:t>
            </a:r>
            <a:r>
              <a:rPr lang="en-US" sz="2200" spc="-145" dirty="0" err="1" smtClean="0">
                <a:latin typeface="Courier"/>
                <a:cs typeface="Courier"/>
              </a:rPr>
              <a:t>keystore</a:t>
            </a:r>
            <a:r>
              <a:rPr lang="en-US" sz="2200" spc="-145" dirty="0" smtClean="0">
                <a:latin typeface="Courier"/>
                <a:cs typeface="Courier"/>
              </a:rPr>
              <a:t> ~/.</a:t>
            </a:r>
            <a:r>
              <a:rPr lang="en-US" sz="2200" spc="-145" dirty="0" err="1" smtClean="0">
                <a:latin typeface="Courier"/>
                <a:cs typeface="Courier"/>
              </a:rPr>
              <a:t>keystore</a:t>
            </a:r>
            <a:r>
              <a:rPr lang="en-US" sz="2200" spc="-145" dirty="0" smtClean="0">
                <a:latin typeface="Courier"/>
                <a:cs typeface="Courier"/>
              </a:rPr>
              <a:t> ./</a:t>
            </a:r>
            <a:r>
              <a:rPr lang="en-US" sz="2200" spc="-145" dirty="0" err="1" smtClean="0">
                <a:latin typeface="Courier"/>
                <a:cs typeface="Courier"/>
              </a:rPr>
              <a:t>foobar.apk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200" spc="-145" dirty="0" smtClean="0">
                <a:latin typeface="Courier"/>
                <a:cs typeface="Courier"/>
              </a:rPr>
              <a:t>default</a:t>
            </a: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>
              <a:latin typeface="Courier"/>
              <a:cs typeface="Courier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latin typeface="Courier"/>
              <a:cs typeface="Courier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k</a:t>
            </a: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eytool</a:t>
            </a: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 and </a:t>
            </a:r>
            <a:r>
              <a:rPr lang="en-US" sz="4000" b="1" spc="-1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j</a:t>
            </a: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arsigner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2" name="Left Bracket 21"/>
          <p:cNvSpPr/>
          <p:nvPr/>
        </p:nvSpPr>
        <p:spPr>
          <a:xfrm rot="16200000" flipV="1">
            <a:off x="1287568" y="4001368"/>
            <a:ext cx="149354" cy="681018"/>
          </a:xfrm>
          <a:prstGeom prst="leftBracke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90600" y="4400490"/>
            <a:ext cx="7121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alias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98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17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TOOLS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Questions?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17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289" y="2286000"/>
            <a:ext cx="4617911" cy="46692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5096" y="1371600"/>
            <a:ext cx="77890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10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17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18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SMALI FILES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c</a:t>
            </a: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lass representation in byte code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39446" y="2039620"/>
            <a:ext cx="71329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2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2057400"/>
            <a:ext cx="71628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.class public </a:t>
            </a:r>
            <a:r>
              <a:rPr lang="en-US" sz="1600" dirty="0" err="1">
                <a:latin typeface="Courier"/>
                <a:cs typeface="Courier"/>
              </a:rPr>
              <a:t>Lcom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apkudo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util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Serializer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.super 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/Object;</a:t>
            </a:r>
          </a:p>
          <a:p>
            <a:r>
              <a:rPr lang="en-US" sz="1600" dirty="0">
                <a:latin typeface="Courier"/>
                <a:cs typeface="Courier"/>
              </a:rPr>
              <a:t>.source "</a:t>
            </a:r>
            <a:r>
              <a:rPr lang="en-US" sz="1600" dirty="0" err="1" smtClean="0">
                <a:latin typeface="Courier"/>
                <a:cs typeface="Courier"/>
              </a:rPr>
              <a:t>Serializer.java</a:t>
            </a:r>
            <a:r>
              <a:rPr lang="en-US" sz="1600" dirty="0" smtClean="0">
                <a:latin typeface="Courier"/>
                <a:cs typeface="Courier"/>
              </a:rPr>
              <a:t>”</a:t>
            </a:r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# static fields</a:t>
            </a:r>
          </a:p>
          <a:p>
            <a:r>
              <a:rPr lang="en-US" sz="1600" dirty="0">
                <a:latin typeface="Courier"/>
                <a:cs typeface="Courier"/>
              </a:rPr>
              <a:t>.field public static final </a:t>
            </a:r>
            <a:r>
              <a:rPr lang="en-US" sz="1600" dirty="0" err="1">
                <a:latin typeface="Courier"/>
                <a:cs typeface="Courier"/>
              </a:rPr>
              <a:t>TAG:Ljava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/String; = "</a:t>
            </a:r>
            <a:r>
              <a:rPr lang="en-US" sz="1600" dirty="0" err="1" smtClean="0">
                <a:latin typeface="Courier"/>
                <a:cs typeface="Courier"/>
              </a:rPr>
              <a:t>ApkudoUtils</a:t>
            </a:r>
            <a:r>
              <a:rPr lang="en-US" sz="1600" dirty="0" smtClean="0">
                <a:latin typeface="Courier"/>
                <a:cs typeface="Courier"/>
              </a:rPr>
              <a:t>”</a:t>
            </a:r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# direct methods</a:t>
            </a:r>
          </a:p>
          <a:p>
            <a:r>
              <a:rPr lang="en-US" sz="1600" dirty="0">
                <a:latin typeface="Courier"/>
                <a:cs typeface="Courier"/>
              </a:rPr>
              <a:t>.method public constructor &lt;</a:t>
            </a:r>
            <a:r>
              <a:rPr lang="en-US" sz="1600" dirty="0" err="1">
                <a:latin typeface="Courier"/>
                <a:cs typeface="Courier"/>
              </a:rPr>
              <a:t>init</a:t>
            </a:r>
            <a:r>
              <a:rPr lang="en-US" sz="1600" dirty="0">
                <a:latin typeface="Courier"/>
                <a:cs typeface="Courier"/>
              </a:rPr>
              <a:t>&gt;()V</a:t>
            </a:r>
          </a:p>
          <a:p>
            <a:r>
              <a:rPr lang="en-US" sz="1600" dirty="0">
                <a:latin typeface="Courier"/>
                <a:cs typeface="Courier"/>
              </a:rPr>
              <a:t>    .registers 1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.prologue</a:t>
            </a:r>
          </a:p>
          <a:p>
            <a:r>
              <a:rPr lang="en-US" sz="1600" dirty="0">
                <a:latin typeface="Courier"/>
                <a:cs typeface="Courier"/>
              </a:rPr>
              <a:t>    .line 5</a:t>
            </a:r>
          </a:p>
          <a:p>
            <a:r>
              <a:rPr lang="en-US" sz="1600" dirty="0">
                <a:latin typeface="Courier"/>
                <a:cs typeface="Courier"/>
              </a:rPr>
              <a:t>    invoke-direct {p0}, 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/Object;-&gt;&lt;</a:t>
            </a:r>
            <a:r>
              <a:rPr lang="en-US" sz="1600" dirty="0" err="1">
                <a:latin typeface="Courier"/>
                <a:cs typeface="Courier"/>
              </a:rPr>
              <a:t>init</a:t>
            </a:r>
            <a:r>
              <a:rPr lang="en-US" sz="1600" dirty="0">
                <a:latin typeface="Courier"/>
                <a:cs typeface="Courier"/>
              </a:rPr>
              <a:t>&gt;()V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return-void</a:t>
            </a:r>
          </a:p>
          <a:p>
            <a:r>
              <a:rPr lang="en-US" sz="1600" dirty="0">
                <a:latin typeface="Courier"/>
                <a:cs typeface="Courier"/>
              </a:rPr>
              <a:t>.end method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206597" y="2209800"/>
            <a:ext cx="381000" cy="609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206597" y="3200400"/>
            <a:ext cx="381000" cy="609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7206597" y="4267200"/>
            <a:ext cx="381000" cy="23070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63797" y="2286000"/>
            <a:ext cx="2166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 information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63797" y="3276600"/>
            <a:ext cx="14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Static fields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14613" y="4927937"/>
            <a:ext cx="1181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Methods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Direct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Virtual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5268" y="2133911"/>
            <a:ext cx="5278331" cy="685489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5800" y="3124511"/>
            <a:ext cx="6172200" cy="685489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5799" y="4038911"/>
            <a:ext cx="6520797" cy="2535323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1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19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39446" y="21158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r>
              <a:rPr lang="en-US" sz="2800" dirty="0" smtClean="0"/>
              <a:t>V</a:t>
            </a:r>
            <a:r>
              <a:rPr lang="en-US" sz="2800" dirty="0"/>
              <a:t>	 </a:t>
            </a:r>
            <a:r>
              <a:rPr lang="en-US" sz="2800" dirty="0" smtClean="0"/>
              <a:t>void </a:t>
            </a:r>
          </a:p>
          <a:p>
            <a:r>
              <a:rPr lang="en-US" sz="2800" dirty="0" smtClean="0"/>
              <a:t>Z	 </a:t>
            </a:r>
            <a:r>
              <a:rPr lang="en-US" sz="2800" dirty="0" err="1" smtClean="0"/>
              <a:t>boolean</a:t>
            </a:r>
            <a:endParaRPr lang="en-US" sz="2800" dirty="0" smtClean="0"/>
          </a:p>
          <a:p>
            <a:r>
              <a:rPr lang="en-US" sz="2800" dirty="0" smtClean="0"/>
              <a:t>B</a:t>
            </a:r>
            <a:r>
              <a:rPr lang="en-US" sz="2800" dirty="0"/>
              <a:t>	 byte</a:t>
            </a:r>
          </a:p>
          <a:p>
            <a:r>
              <a:rPr lang="en-US" sz="2800" dirty="0"/>
              <a:t>S	 short</a:t>
            </a:r>
          </a:p>
          <a:p>
            <a:r>
              <a:rPr lang="en-US" sz="2800" dirty="0"/>
              <a:t>C	 </a:t>
            </a:r>
            <a:r>
              <a:rPr lang="en-US" sz="2800" dirty="0" smtClean="0"/>
              <a:t>char</a:t>
            </a:r>
          </a:p>
          <a:p>
            <a:r>
              <a:rPr lang="en-US" sz="2800" dirty="0"/>
              <a:t>F	 </a:t>
            </a:r>
            <a:r>
              <a:rPr lang="en-US" sz="2800" dirty="0" smtClean="0"/>
              <a:t>float</a:t>
            </a:r>
            <a:endParaRPr lang="en-US" sz="2800" dirty="0"/>
          </a:p>
          <a:p>
            <a:r>
              <a:rPr lang="en-US" sz="2800" dirty="0"/>
              <a:t>I	 </a:t>
            </a:r>
            <a:r>
              <a:rPr lang="en-US" sz="2800" dirty="0" err="1"/>
              <a:t>int</a:t>
            </a:r>
            <a:endParaRPr lang="en-US" sz="2800" dirty="0"/>
          </a:p>
          <a:p>
            <a:r>
              <a:rPr lang="en-US" sz="2800" dirty="0"/>
              <a:t>J	 long </a:t>
            </a:r>
            <a:endParaRPr lang="en-US" sz="2800" dirty="0" smtClean="0"/>
          </a:p>
          <a:p>
            <a:r>
              <a:rPr lang="en-US" sz="2800" dirty="0" smtClean="0"/>
              <a:t>D</a:t>
            </a:r>
            <a:r>
              <a:rPr lang="en-US" sz="2800" dirty="0"/>
              <a:t>	 double </a:t>
            </a:r>
            <a:endParaRPr lang="en-US" sz="2800" dirty="0" smtClean="0"/>
          </a:p>
          <a:p>
            <a:r>
              <a:rPr lang="en-US" sz="2800" dirty="0" smtClean="0"/>
              <a:t>[     array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types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581090"/>
            <a:ext cx="4802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.method private </a:t>
            </a:r>
            <a:r>
              <a:rPr lang="en-US" dirty="0" err="1">
                <a:latin typeface="Courier"/>
                <a:cs typeface="Courier"/>
              </a:rPr>
              <a:t>doSomething</a:t>
            </a:r>
            <a:r>
              <a:rPr lang="en-US" dirty="0">
                <a:latin typeface="Courier"/>
                <a:cs typeface="Courier"/>
              </a:rPr>
              <a:t>()V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4212" y="5181600"/>
            <a:ext cx="1459388" cy="3810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800" y="5638800"/>
            <a:ext cx="1676400" cy="3810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ight Brace 29"/>
          <p:cNvSpPr/>
          <p:nvPr/>
        </p:nvSpPr>
        <p:spPr>
          <a:xfrm>
            <a:off x="2743200" y="5334000"/>
            <a:ext cx="381000" cy="609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200400" y="5410200"/>
            <a:ext cx="3264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64 bit – special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343207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  <p:bldP spid="29" grpId="1" animBg="1"/>
      <p:bldP spid="30" grpId="0" animBg="1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3851746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-185745"/>
            <a:ext cx="5047710" cy="2166945"/>
          </a:xfrm>
          <a:prstGeom prst="rect">
            <a:avLst/>
          </a:prstGeom>
        </p:spPr>
      </p:pic>
      <p:pic>
        <p:nvPicPr>
          <p:cNvPr id="21" name="Picture 20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30887" y="381000"/>
            <a:ext cx="780482" cy="8041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6211373" y="821184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1454923"/>
            <a:ext cx="10058400" cy="6040127"/>
            <a:chOff x="0" y="1454923"/>
            <a:chExt cx="10058400" cy="6040127"/>
          </a:xfrm>
        </p:grpSpPr>
        <p:sp>
          <p:nvSpPr>
            <p:cNvPr id="44" name="Rectangle 43"/>
            <p:cNvSpPr/>
            <p:nvPr/>
          </p:nvSpPr>
          <p:spPr>
            <a:xfrm flipV="1">
              <a:off x="0" y="3851746"/>
              <a:ext cx="10058400" cy="2854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1864" tIns="50931" rIns="101864" bIns="50931"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754381" y="1454923"/>
              <a:ext cx="6786456" cy="2431277"/>
            </a:xfrm>
            <a:prstGeom prst="rect">
              <a:avLst/>
            </a:prstGeom>
          </p:spPr>
          <p:txBody>
            <a:bodyPr vert="horz" lIns="101864" tIns="50931" rIns="101864" bIns="50931" rtlCol="0" anchor="b">
              <a:normAutofit/>
            </a:bodyPr>
            <a:lstStyle/>
            <a:p>
              <a:pPr>
                <a:lnSpc>
                  <a:spcPct val="70000"/>
                </a:lnSpc>
                <a:spcBef>
                  <a:spcPct val="0"/>
                </a:spcBef>
                <a:defRPr/>
              </a:pPr>
              <a:r>
                <a:rPr lang="en-US" sz="5600" b="1" spc="-167" dirty="0" smtClean="0">
                  <a:solidFill>
                    <a:srgbClr val="000000"/>
                  </a:solidFill>
                  <a:latin typeface="Arial"/>
                  <a:ea typeface="+mj-ea"/>
                  <a:cs typeface="Arial"/>
                </a:rPr>
                <a:t>OBJECTIVES</a:t>
              </a:r>
              <a:endParaRPr lang="en-US" sz="5600" b="1" spc="-167" dirty="0">
                <a:solidFill>
                  <a:srgbClr val="000000"/>
                </a:solidFill>
                <a:latin typeface="Arial"/>
                <a:ea typeface="+mj-ea"/>
                <a:cs typeface="Arial"/>
              </a:endParaRPr>
            </a:p>
          </p:txBody>
        </p:sp>
        <p:sp>
          <p:nvSpPr>
            <p:cNvPr id="38" name="Title 1"/>
            <p:cNvSpPr txBox="1">
              <a:spLocks/>
            </p:cNvSpPr>
            <p:nvPr/>
          </p:nvSpPr>
          <p:spPr>
            <a:xfrm>
              <a:off x="1066800" y="4648200"/>
              <a:ext cx="8780174" cy="2846850"/>
            </a:xfrm>
            <a:prstGeom prst="rect">
              <a:avLst/>
            </a:prstGeom>
          </p:spPr>
          <p:txBody>
            <a:bodyPr vert="horz" lIns="101864" tIns="50931" rIns="101864" bIns="50931" rtlCol="0" anchor="t">
              <a:norm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Android app disassembly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Fundamentals of code </a:t>
              </a:r>
              <a:r>
                <a:rPr lang="en-US" sz="3600" spc="-245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i</a:t>
              </a: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njection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r>
                <a:rPr lang="en-US" sz="3600" spc="-245" dirty="0" err="1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Smali</a:t>
              </a: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/</a:t>
              </a:r>
              <a:r>
                <a:rPr lang="en-US" sz="3600" spc="-245" dirty="0" err="1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Baksmali</a:t>
              </a: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 and reading </a:t>
              </a:r>
              <a:r>
                <a:rPr lang="en-US" sz="3600" spc="-245" dirty="0" err="1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Dalvik</a:t>
              </a: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 byte code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r>
                <a:rPr lang="en-US" sz="3600" spc="-245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Best practices in hardening your apps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endParaRPr lang="en-US" sz="36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  <a:spcAft>
                  <a:spcPts val="737"/>
                </a:spcAft>
              </a:pPr>
              <a:endParaRPr lang="en-US" sz="36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pic>
          <p:nvPicPr>
            <p:cNvPr id="39" name="Picture 38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64213" y="4675650"/>
              <a:ext cx="402587" cy="414789"/>
            </a:xfrm>
            <a:prstGeom prst="rect">
              <a:avLst/>
            </a:prstGeom>
          </p:spPr>
        </p:pic>
        <p:pic>
          <p:nvPicPr>
            <p:cNvPr id="40" name="Picture 39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64212" y="5209050"/>
              <a:ext cx="402587" cy="414789"/>
            </a:xfrm>
            <a:prstGeom prst="rect">
              <a:avLst/>
            </a:prstGeom>
          </p:spPr>
        </p:pic>
        <p:pic>
          <p:nvPicPr>
            <p:cNvPr id="24" name="Picture 23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64213" y="5742450"/>
              <a:ext cx="402587" cy="414789"/>
            </a:xfrm>
            <a:prstGeom prst="rect">
              <a:avLst/>
            </a:prstGeom>
          </p:spPr>
        </p:pic>
      </p:grpSp>
      <p:sp>
        <p:nvSpPr>
          <p:cNvPr id="30" name="Title 1"/>
          <p:cNvSpPr txBox="1">
            <a:spLocks/>
          </p:cNvSpPr>
          <p:nvPr/>
        </p:nvSpPr>
        <p:spPr>
          <a:xfrm>
            <a:off x="757344" y="22931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762000" y="21407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3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Expect to learn:</a:t>
            </a:r>
            <a:endParaRPr lang="en-US" sz="3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2" name="Picture 21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64213" y="6290811"/>
            <a:ext cx="402587" cy="414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20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39446" y="160020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full name space slash separated </a:t>
            </a: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prefixed with L</a:t>
            </a: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suffixed with ;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10000" y="144780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Lcom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apkudo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util</a:t>
            </a:r>
            <a:r>
              <a:rPr lang="en-US" sz="2400" dirty="0" smtClean="0">
                <a:latin typeface="Courier"/>
                <a:cs typeface="Courier"/>
              </a:rPr>
              <a:t>/</a:t>
            </a:r>
            <a:r>
              <a:rPr lang="en-US" sz="2400" dirty="0" err="1" smtClean="0">
                <a:latin typeface="Courier"/>
                <a:cs typeface="Courier"/>
              </a:rPr>
              <a:t>Serializer</a:t>
            </a:r>
            <a:r>
              <a:rPr lang="en-US" sz="2400" dirty="0" smtClean="0">
                <a:latin typeface="Courier"/>
                <a:cs typeface="Courier"/>
              </a:rPr>
              <a:t>;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classes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3456325"/>
            <a:ext cx="71743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urier"/>
                <a:cs typeface="Courier"/>
              </a:rPr>
              <a:t>const</a:t>
            </a:r>
            <a:r>
              <a:rPr lang="en-US" sz="1600" dirty="0">
                <a:latin typeface="Courier"/>
                <a:cs typeface="Courier"/>
              </a:rPr>
              <a:t>-string v0, "</a:t>
            </a:r>
            <a:r>
              <a:rPr lang="en-US" sz="1600" dirty="0" err="1">
                <a:latin typeface="Courier"/>
                <a:cs typeface="Courier"/>
              </a:rPr>
              <a:t>ApkudoUtils</a:t>
            </a:r>
            <a:r>
              <a:rPr lang="en-US" sz="1600" dirty="0">
                <a:latin typeface="Courier"/>
                <a:cs typeface="Courier"/>
              </a:rPr>
              <a:t>"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new</a:t>
            </a:r>
            <a:r>
              <a:rPr lang="en-US" sz="1600" dirty="0">
                <a:latin typeface="Courier"/>
                <a:cs typeface="Courier"/>
              </a:rPr>
              <a:t>-instance v1, 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StringBuilder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invoke</a:t>
            </a:r>
            <a:r>
              <a:rPr lang="en-US" sz="1600" dirty="0">
                <a:latin typeface="Courier"/>
                <a:cs typeface="Courier"/>
              </a:rPr>
              <a:t>-direct {v1}, 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StringBuilder</a:t>
            </a:r>
            <a:r>
              <a:rPr lang="en-US" sz="1600" dirty="0">
                <a:latin typeface="Courier"/>
                <a:cs typeface="Courier"/>
              </a:rPr>
              <a:t>;-&gt;&lt;</a:t>
            </a:r>
            <a:r>
              <a:rPr lang="en-US" sz="1600" dirty="0" err="1">
                <a:latin typeface="Courier"/>
                <a:cs typeface="Courier"/>
              </a:rPr>
              <a:t>init</a:t>
            </a:r>
            <a:r>
              <a:rPr lang="en-US" sz="1600" dirty="0">
                <a:latin typeface="Courier"/>
                <a:cs typeface="Courier"/>
              </a:rPr>
              <a:t>&gt;()V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err="1" smtClean="0">
                <a:latin typeface="Courier"/>
                <a:cs typeface="Courier"/>
              </a:rPr>
              <a:t>const</a:t>
            </a:r>
            <a:r>
              <a:rPr lang="en-US" sz="1600" dirty="0">
                <a:latin typeface="Courier"/>
                <a:cs typeface="Courier"/>
              </a:rPr>
              <a:t>-string v2, "</a:t>
            </a:r>
            <a:r>
              <a:rPr lang="en-US" sz="1600" dirty="0" err="1">
                <a:latin typeface="Courier"/>
                <a:cs typeface="Courier"/>
              </a:rPr>
              <a:t>docId</a:t>
            </a:r>
            <a:r>
              <a:rPr lang="en-US" sz="1600" dirty="0">
                <a:latin typeface="Courier"/>
                <a:cs typeface="Courier"/>
              </a:rPr>
              <a:t>: ["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invoke</a:t>
            </a:r>
            <a:r>
              <a:rPr lang="en-US" sz="1600" dirty="0">
                <a:latin typeface="Courier"/>
                <a:cs typeface="Courier"/>
              </a:rPr>
              <a:t>-virtual {v1, v2}, 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StringBuilder</a:t>
            </a:r>
            <a:r>
              <a:rPr lang="en-US" sz="1600" dirty="0" smtClean="0">
                <a:latin typeface="Courier"/>
                <a:cs typeface="Courier"/>
              </a:rPr>
              <a:t>;-&gt;</a:t>
            </a:r>
            <a:r>
              <a:rPr lang="en-US" sz="1600" dirty="0">
                <a:latin typeface="Courier"/>
                <a:cs typeface="Courier"/>
              </a:rPr>
              <a:t>append(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lang</a:t>
            </a:r>
            <a:r>
              <a:rPr lang="en-US" sz="1600" dirty="0" smtClean="0">
                <a:latin typeface="Courier"/>
                <a:cs typeface="Courier"/>
              </a:rPr>
              <a:t>/String</a:t>
            </a:r>
            <a:r>
              <a:rPr lang="en-US" sz="1600" dirty="0">
                <a:latin typeface="Courier"/>
                <a:cs typeface="Courier"/>
              </a:rPr>
              <a:t>;)</a:t>
            </a:r>
            <a:r>
              <a:rPr lang="en-US" sz="1600" dirty="0" err="1">
                <a:latin typeface="Courier"/>
                <a:cs typeface="Courier"/>
              </a:rPr>
              <a:t>Ljava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lang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>
                <a:latin typeface="Courier"/>
                <a:cs typeface="Courier"/>
              </a:rPr>
              <a:t>StringBuilder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move</a:t>
            </a:r>
            <a:r>
              <a:rPr lang="en-US" sz="1600" dirty="0">
                <a:latin typeface="Courier"/>
                <a:cs typeface="Courier"/>
              </a:rPr>
              <a:t>-result-object v1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 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7000" y="3962400"/>
            <a:ext cx="30480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0" y="4419600"/>
            <a:ext cx="30480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4000" y="5715000"/>
            <a:ext cx="22860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57600" y="5486400"/>
            <a:ext cx="30480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86200" y="5715000"/>
            <a:ext cx="30480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7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2" grpId="1" animBg="1"/>
      <p:bldP spid="24" grpId="1" animBg="1"/>
      <p:bldP spid="25" grpId="1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21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39446" y="19634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Method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definitions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.method &lt;keyword&gt; &lt;name&gt;(&lt;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param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&gt;)&lt;return type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&gt;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Method invocations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nvoke-static – any method that is static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nvoke-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virtual – any method that isn’t private, static, or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final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nvoke-direct – any non-static direct method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nvoke-super – any superclass's virtual method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Invoke-interface – invoke an interface method</a:t>
            </a:r>
            <a:endParaRPr lang="en-US" sz="2200" spc="-145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14433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.method private </a:t>
            </a:r>
            <a:r>
              <a:rPr lang="en-US" sz="2400" dirty="0" err="1" smtClean="0">
                <a:latin typeface="Courier"/>
                <a:cs typeface="Courier"/>
              </a:rPr>
              <a:t>doSomething</a:t>
            </a:r>
            <a:r>
              <a:rPr lang="en-US" sz="2400" dirty="0" smtClean="0">
                <a:latin typeface="Courier"/>
                <a:cs typeface="Courier"/>
              </a:rPr>
              <a:t>()V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methods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50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14433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.method private </a:t>
            </a:r>
            <a:r>
              <a:rPr lang="en-US" sz="2400" dirty="0" err="1" smtClean="0">
                <a:latin typeface="Courier"/>
                <a:cs typeface="Courier"/>
              </a:rPr>
              <a:t>doSomething</a:t>
            </a:r>
            <a:r>
              <a:rPr lang="en-US" sz="2400" dirty="0" smtClean="0">
                <a:latin typeface="Courier"/>
                <a:cs typeface="Courier"/>
              </a:rPr>
              <a:t>()V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methods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9038" y="3005316"/>
            <a:ext cx="99117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.method private </a:t>
            </a:r>
            <a:r>
              <a:rPr lang="en-US" dirty="0" err="1">
                <a:latin typeface="Courier"/>
                <a:cs typeface="Courier"/>
              </a:rPr>
              <a:t>delayedAnimationFrame</a:t>
            </a:r>
            <a:r>
              <a:rPr lang="en-US" dirty="0">
                <a:latin typeface="Courier"/>
                <a:cs typeface="Courier"/>
              </a:rPr>
              <a:t>(J)Z</a:t>
            </a:r>
          </a:p>
          <a:p>
            <a:r>
              <a:rPr lang="en-US" dirty="0">
                <a:latin typeface="Courier"/>
                <a:cs typeface="Courier"/>
              </a:rPr>
              <a:t>    .registers 8</a:t>
            </a:r>
          </a:p>
          <a:p>
            <a:r>
              <a:rPr lang="en-US" dirty="0">
                <a:latin typeface="Courier"/>
                <a:cs typeface="Courier"/>
              </a:rPr>
              <a:t>    .parameter "</a:t>
            </a:r>
            <a:r>
              <a:rPr lang="en-US" dirty="0" err="1" smtClean="0">
                <a:latin typeface="Courier"/>
                <a:cs typeface="Courier"/>
              </a:rPr>
              <a:t>currentTime</a:t>
            </a:r>
            <a:r>
              <a:rPr lang="en-US" dirty="0" smtClean="0">
                <a:latin typeface="Courier"/>
                <a:cs typeface="Courier"/>
              </a:rPr>
              <a:t>”</a:t>
            </a:r>
            <a:endParaRPr lang="en-US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2" name="Right Brace 21"/>
          <p:cNvSpPr/>
          <p:nvPr/>
        </p:nvSpPr>
        <p:spPr>
          <a:xfrm rot="16200000">
            <a:off x="2038350" y="2724150"/>
            <a:ext cx="190500" cy="609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03495" y="2514601"/>
            <a:ext cx="113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keyword</a:t>
            </a:r>
          </a:p>
        </p:txBody>
      </p:sp>
      <p:sp>
        <p:nvSpPr>
          <p:cNvPr id="25" name="Right Brace 24"/>
          <p:cNvSpPr/>
          <p:nvPr/>
        </p:nvSpPr>
        <p:spPr>
          <a:xfrm rot="16200000">
            <a:off x="4362449" y="2000249"/>
            <a:ext cx="190502" cy="1905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16200000">
            <a:off x="6267449" y="2762247"/>
            <a:ext cx="266704" cy="45720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60895" y="2495490"/>
            <a:ext cx="175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ethod name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59705" y="2492514"/>
            <a:ext cx="234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parameters/return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68058" y="3124199"/>
            <a:ext cx="1175142" cy="228601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63458" y="3124200"/>
            <a:ext cx="3156342" cy="228602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63858" y="3200400"/>
            <a:ext cx="565544" cy="152402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1000" y="4224516"/>
            <a:ext cx="9448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# Static invocation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invoke-static {p2}, </a:t>
            </a:r>
            <a:r>
              <a:rPr lang="en-US" dirty="0" err="1">
                <a:latin typeface="Courier"/>
                <a:cs typeface="Courier"/>
              </a:rPr>
              <a:t>Landroid</a:t>
            </a:r>
            <a:r>
              <a:rPr lang="en-US" dirty="0">
                <a:latin typeface="Courier"/>
                <a:cs typeface="Courier"/>
              </a:rPr>
              <a:t>/text/</a:t>
            </a:r>
            <a:r>
              <a:rPr lang="en-US" dirty="0" err="1">
                <a:latin typeface="Courier"/>
                <a:cs typeface="Courier"/>
              </a:rPr>
              <a:t>TextUtils</a:t>
            </a:r>
            <a:r>
              <a:rPr lang="en-US" dirty="0">
                <a:latin typeface="Courier"/>
                <a:cs typeface="Courier"/>
              </a:rPr>
              <a:t>;-&gt;</a:t>
            </a:r>
            <a:r>
              <a:rPr lang="en-US" dirty="0" err="1">
                <a:latin typeface="Courier"/>
                <a:cs typeface="Courier"/>
              </a:rPr>
              <a:t>isEmpty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Ljava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lang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CharSequence</a:t>
            </a:r>
            <a:r>
              <a:rPr lang="en-US" dirty="0">
                <a:latin typeface="Courier"/>
                <a:cs typeface="Courier"/>
              </a:rPr>
              <a:t>;)</a:t>
            </a:r>
            <a:r>
              <a:rPr lang="en-US" dirty="0" smtClean="0">
                <a:latin typeface="Courier"/>
                <a:cs typeface="Courier"/>
              </a:rPr>
              <a:t>Z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# Virtual invocation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invoke-virtual {v0, v1}, </a:t>
            </a:r>
            <a:r>
              <a:rPr lang="en-US" dirty="0" err="1">
                <a:latin typeface="Courier"/>
                <a:cs typeface="Courier"/>
              </a:rPr>
              <a:t>Lcom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google</a:t>
            </a:r>
            <a:r>
              <a:rPr lang="en-US" dirty="0">
                <a:latin typeface="Courier"/>
                <a:cs typeface="Courier"/>
              </a:rPr>
              <a:t>/android/</a:t>
            </a:r>
            <a:r>
              <a:rPr lang="en-US" dirty="0" err="1">
                <a:latin typeface="Courier"/>
                <a:cs typeface="Courier"/>
              </a:rPr>
              <a:t>finsky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FinskyApp</a:t>
            </a:r>
            <a:r>
              <a:rPr lang="en-US" dirty="0">
                <a:latin typeface="Courier"/>
                <a:cs typeface="Courier"/>
              </a:rPr>
              <a:t>;-&gt;</a:t>
            </a:r>
            <a:r>
              <a:rPr lang="en-US" dirty="0" err="1">
                <a:latin typeface="Courier"/>
                <a:cs typeface="Courier"/>
              </a:rPr>
              <a:t>drainAllRequests</a:t>
            </a:r>
            <a:r>
              <a:rPr lang="en-US" dirty="0">
                <a:latin typeface="Courier"/>
                <a:cs typeface="Courier"/>
              </a:rPr>
              <a:t>(I)V</a:t>
            </a:r>
          </a:p>
          <a:p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101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 animBg="1"/>
      <p:bldP spid="24" grpId="1"/>
      <p:bldP spid="25" grpId="1" animBg="1"/>
      <p:bldP spid="27" grpId="1" animBg="1"/>
      <p:bldP spid="30" grpId="1"/>
      <p:bldP spid="31" grpId="1"/>
      <p:bldP spid="32" grpId="1" animBg="1"/>
      <p:bldP spid="33" grpId="1" animBg="1"/>
      <p:bldP spid="3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23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39446" y="196342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registers are 32 bits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Declaration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.registers – total number of registers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.locals – total minus method parameter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registers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Naming scheme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 registers – parameter registers</a:t>
            </a:r>
          </a:p>
          <a:p>
            <a:pPr marL="1273445" lvl="2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implicit p0 = ‘this’ instance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 registers – local registers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 registers are always at the </a:t>
            </a:r>
            <a:r>
              <a:rPr lang="en-US" sz="2700" spc="-145" dirty="0" smtClean="0">
                <a:solidFill>
                  <a:srgbClr val="000000"/>
                </a:solidFill>
                <a:latin typeface="Arial"/>
                <a:cs typeface="Arial"/>
              </a:rPr>
              <a:t>end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of the register list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29400" y="1455003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.locals 16</a:t>
            </a:r>
          </a:p>
          <a:p>
            <a:r>
              <a:rPr lang="en-US" sz="2400" dirty="0" smtClean="0">
                <a:latin typeface="Courier"/>
                <a:cs typeface="Courier"/>
              </a:rPr>
              <a:t>.registers 18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Registers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103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24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209800"/>
            <a:ext cx="5567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.method public </a:t>
            </a:r>
            <a:r>
              <a:rPr lang="en-US" sz="2400" dirty="0" err="1">
                <a:latin typeface="Courier"/>
                <a:cs typeface="Courier"/>
              </a:rPr>
              <a:t>onCreate</a:t>
            </a:r>
            <a:r>
              <a:rPr lang="en-US" sz="2400" dirty="0">
                <a:latin typeface="Courier"/>
                <a:cs typeface="Courier"/>
              </a:rPr>
              <a:t>()V</a:t>
            </a:r>
          </a:p>
          <a:p>
            <a:r>
              <a:rPr lang="en-US" sz="2400" dirty="0">
                <a:latin typeface="Courier"/>
                <a:cs typeface="Courier"/>
              </a:rPr>
              <a:t>    .registers </a:t>
            </a:r>
            <a:r>
              <a:rPr lang="en-US" sz="2400" dirty="0" smtClean="0">
                <a:latin typeface="Courier"/>
                <a:cs typeface="Courier"/>
              </a:rPr>
              <a:t>7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	 ...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Register Example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9817"/>
              </p:ext>
            </p:extLst>
          </p:nvPr>
        </p:nvGraphicFramePr>
        <p:xfrm>
          <a:off x="6096000" y="2743200"/>
          <a:ext cx="3657600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/>
                <a:gridCol w="487680"/>
                <a:gridCol w="268224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First local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Second local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v6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First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000000"/>
                          </a:solidFill>
                        </a:rPr>
                        <a:t>param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– ‘this’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0" y="5867400"/>
            <a:ext cx="10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p0 == v6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1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25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050702"/>
            <a:ext cx="6248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.method public </a:t>
            </a:r>
            <a:r>
              <a:rPr lang="en-US" sz="1800" dirty="0" err="1" smtClean="0">
                <a:latin typeface="Courier"/>
                <a:cs typeface="Courier"/>
              </a:rPr>
              <a:t>doIt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Ljava</a:t>
            </a:r>
            <a:r>
              <a:rPr lang="en-US" sz="1800" dirty="0">
                <a:latin typeface="Courier"/>
                <a:cs typeface="Courier"/>
              </a:rPr>
              <a:t>/</a:t>
            </a:r>
            <a:r>
              <a:rPr lang="en-US" sz="1800" dirty="0" err="1">
                <a:latin typeface="Courier"/>
                <a:cs typeface="Courier"/>
              </a:rPr>
              <a:t>lang</a:t>
            </a:r>
            <a:r>
              <a:rPr lang="en-US" sz="1800" dirty="0">
                <a:latin typeface="Courier"/>
                <a:cs typeface="Courier"/>
              </a:rPr>
              <a:t>/</a:t>
            </a:r>
            <a:r>
              <a:rPr lang="en-US" sz="1800" dirty="0" err="1">
                <a:latin typeface="Courier"/>
                <a:cs typeface="Courier"/>
              </a:rPr>
              <a:t>String;II</a:t>
            </a:r>
            <a:r>
              <a:rPr lang="en-US" sz="1800" dirty="0">
                <a:latin typeface="Courier"/>
                <a:cs typeface="Courier"/>
              </a:rPr>
              <a:t>)V</a:t>
            </a:r>
          </a:p>
          <a:p>
            <a:r>
              <a:rPr lang="en-US" sz="1800" dirty="0">
                <a:latin typeface="Courier"/>
                <a:cs typeface="Courier"/>
              </a:rPr>
              <a:t>    .registers 7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Register Example 2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58299"/>
              </p:ext>
            </p:extLst>
          </p:nvPr>
        </p:nvGraphicFramePr>
        <p:xfrm>
          <a:off x="6096000" y="2743200"/>
          <a:ext cx="3657600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/>
                <a:gridCol w="487680"/>
                <a:gridCol w="268224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First local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Second local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‘this’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String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v6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096000" y="5638800"/>
            <a:ext cx="10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p3 == v6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96000" y="5924490"/>
            <a:ext cx="10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p2 == v5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6229290"/>
            <a:ext cx="1069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p1 == v4</a:t>
            </a:r>
          </a:p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0 == v3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26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1505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2050702"/>
            <a:ext cx="624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.method public </a:t>
            </a:r>
            <a:r>
              <a:rPr lang="en-US" sz="1800" dirty="0" err="1" smtClean="0">
                <a:latin typeface="Courier"/>
                <a:cs typeface="Courier"/>
              </a:rPr>
              <a:t>doIt</a:t>
            </a:r>
            <a:r>
              <a:rPr lang="en-US" sz="1800" dirty="0" smtClean="0">
                <a:latin typeface="Courier"/>
                <a:cs typeface="Courier"/>
              </a:rPr>
              <a:t>(JI)</a:t>
            </a:r>
            <a:r>
              <a:rPr lang="en-US" sz="1800" dirty="0">
                <a:latin typeface="Courier"/>
                <a:cs typeface="Courier"/>
              </a:rPr>
              <a:t>V</a:t>
            </a:r>
          </a:p>
          <a:p>
            <a:r>
              <a:rPr lang="en-US" sz="1800" dirty="0">
                <a:latin typeface="Courier"/>
                <a:cs typeface="Courier"/>
              </a:rPr>
              <a:t>    .registers </a:t>
            </a:r>
            <a:r>
              <a:rPr lang="en-US" sz="1800" dirty="0" smtClean="0">
                <a:latin typeface="Courier"/>
                <a:cs typeface="Courier"/>
              </a:rPr>
              <a:t>7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	# hint, j == long</a:t>
            </a:r>
            <a:endParaRPr lang="en-US" sz="18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Register Example 3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62585"/>
              </p:ext>
            </p:extLst>
          </p:nvPr>
        </p:nvGraphicFramePr>
        <p:xfrm>
          <a:off x="6096000" y="2743200"/>
          <a:ext cx="3657600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/>
                <a:gridCol w="487680"/>
                <a:gridCol w="268224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First local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Second local register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v3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v4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v5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v6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6282" y="3505200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Third local register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53200" y="3886200"/>
            <a:ext cx="2120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0    ‘this’ instance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53200" y="4324290"/>
            <a:ext cx="1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dirty="0"/>
              <a:t>1</a:t>
            </a:r>
            <a:r>
              <a:rPr lang="en-US" dirty="0" smtClean="0"/>
              <a:t>    long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53200" y="4705290"/>
            <a:ext cx="1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    long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5086290"/>
            <a:ext cx="960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   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1000" y="3657600"/>
            <a:ext cx="26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v3 - </a:t>
            </a:r>
            <a:r>
              <a:rPr lang="en-US" dirty="0"/>
              <a:t>i</a:t>
            </a:r>
            <a:r>
              <a:rPr lang="en-US" dirty="0" smtClean="0"/>
              <a:t>s it…</a:t>
            </a:r>
          </a:p>
          <a:p>
            <a:r>
              <a:rPr lang="en-US" dirty="0" smtClean="0"/>
              <a:t>A) Fourth local register?</a:t>
            </a:r>
          </a:p>
          <a:p>
            <a:r>
              <a:rPr lang="en-US" dirty="0" smtClean="0"/>
              <a:t>B) This instance?</a:t>
            </a:r>
          </a:p>
          <a:p>
            <a:r>
              <a:rPr lang="en-US" dirty="0" smtClean="0"/>
              <a:t>C) Long?</a:t>
            </a:r>
          </a:p>
          <a:p>
            <a:r>
              <a:rPr lang="en-US" dirty="0" smtClean="0"/>
              <a:t>D) </a:t>
            </a:r>
            <a:r>
              <a:rPr lang="en-US" dirty="0" err="1" smtClean="0"/>
              <a:t>Int</a:t>
            </a:r>
            <a:r>
              <a:rPr lang="en-US" dirty="0" smtClean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4343400"/>
            <a:ext cx="1839044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81674" y="3657600"/>
            <a:ext cx="26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v4 - </a:t>
            </a:r>
            <a:r>
              <a:rPr lang="en-US" dirty="0"/>
              <a:t>i</a:t>
            </a:r>
            <a:r>
              <a:rPr lang="en-US" dirty="0" smtClean="0"/>
              <a:t>s it…</a:t>
            </a:r>
          </a:p>
          <a:p>
            <a:r>
              <a:rPr lang="en-US" dirty="0" smtClean="0"/>
              <a:t>A) Fourth local register?</a:t>
            </a:r>
          </a:p>
          <a:p>
            <a:r>
              <a:rPr lang="en-US" dirty="0" smtClean="0"/>
              <a:t>B) This instance?</a:t>
            </a:r>
          </a:p>
          <a:p>
            <a:r>
              <a:rPr lang="en-US" dirty="0" smtClean="0"/>
              <a:t>C) Long?</a:t>
            </a:r>
          </a:p>
          <a:p>
            <a:r>
              <a:rPr lang="en-US" dirty="0" smtClean="0"/>
              <a:t>D) </a:t>
            </a:r>
            <a:r>
              <a:rPr lang="en-US" dirty="0" err="1" smtClean="0"/>
              <a:t>Int</a:t>
            </a:r>
            <a:r>
              <a:rPr lang="en-US" dirty="0" smtClean="0"/>
              <a:t>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81674" y="4648200"/>
            <a:ext cx="1839044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2274" y="5257800"/>
            <a:ext cx="26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v5 - </a:t>
            </a:r>
            <a:r>
              <a:rPr lang="en-US" dirty="0"/>
              <a:t>i</a:t>
            </a:r>
            <a:r>
              <a:rPr lang="en-US" dirty="0" smtClean="0"/>
              <a:t>s it…</a:t>
            </a:r>
          </a:p>
          <a:p>
            <a:r>
              <a:rPr lang="en-US" dirty="0" smtClean="0"/>
              <a:t>A) Fourth local register?</a:t>
            </a:r>
          </a:p>
          <a:p>
            <a:r>
              <a:rPr lang="en-US" dirty="0" smtClean="0"/>
              <a:t>B) This instance?</a:t>
            </a:r>
          </a:p>
          <a:p>
            <a:r>
              <a:rPr lang="en-US" dirty="0" smtClean="0"/>
              <a:t>C) Long?</a:t>
            </a:r>
          </a:p>
          <a:p>
            <a:r>
              <a:rPr lang="en-US" dirty="0" smtClean="0"/>
              <a:t>D) </a:t>
            </a:r>
            <a:r>
              <a:rPr lang="en-US" dirty="0" err="1" smtClean="0"/>
              <a:t>Int</a:t>
            </a:r>
            <a:r>
              <a:rPr lang="en-US" dirty="0" smtClean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2274" y="6248400"/>
            <a:ext cx="1839044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1674" y="5257800"/>
            <a:ext cx="26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v6 - </a:t>
            </a:r>
            <a:r>
              <a:rPr lang="en-US" dirty="0"/>
              <a:t>i</a:t>
            </a:r>
            <a:r>
              <a:rPr lang="en-US" dirty="0" smtClean="0"/>
              <a:t>s it…</a:t>
            </a:r>
          </a:p>
          <a:p>
            <a:r>
              <a:rPr lang="en-US" dirty="0" smtClean="0"/>
              <a:t>A) Fourth local register?</a:t>
            </a:r>
          </a:p>
          <a:p>
            <a:r>
              <a:rPr lang="en-US" dirty="0" smtClean="0"/>
              <a:t>B) This instance?</a:t>
            </a:r>
          </a:p>
          <a:p>
            <a:r>
              <a:rPr lang="en-US" dirty="0" smtClean="0"/>
              <a:t>C) Long?</a:t>
            </a:r>
          </a:p>
          <a:p>
            <a:r>
              <a:rPr lang="en-US" dirty="0" smtClean="0"/>
              <a:t>D) </a:t>
            </a:r>
            <a:r>
              <a:rPr lang="en-US" dirty="0" err="1" smtClean="0"/>
              <a:t>Int</a:t>
            </a:r>
            <a:r>
              <a:rPr lang="en-US" dirty="0" smtClean="0"/>
              <a:t>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81674" y="6553200"/>
            <a:ext cx="1839044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93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2" grpId="0"/>
      <p:bldP spid="24" grpId="0"/>
      <p:bldP spid="25" grpId="0"/>
      <p:bldP spid="27" grpId="0"/>
      <p:bldP spid="29" grpId="0" animBg="1"/>
      <p:bldP spid="30" grpId="0"/>
      <p:bldP spid="31" grpId="1" animBg="1"/>
      <p:bldP spid="32" grpId="0"/>
      <p:bldP spid="33" grpId="0" animBg="1"/>
      <p:bldP spid="34" grpId="0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27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198120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jumps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goto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&lt;offset&gt;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jumping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48200" y="2050702"/>
            <a:ext cx="624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.method public </a:t>
            </a:r>
            <a:r>
              <a:rPr lang="en-US" sz="1800" dirty="0" err="1" smtClean="0">
                <a:latin typeface="Courier"/>
                <a:cs typeface="Courier"/>
              </a:rPr>
              <a:t>doIt</a:t>
            </a:r>
            <a:r>
              <a:rPr lang="en-US" sz="1800" dirty="0" smtClean="0">
                <a:latin typeface="Courier"/>
                <a:cs typeface="Courier"/>
              </a:rPr>
              <a:t>(JI)</a:t>
            </a:r>
            <a:r>
              <a:rPr lang="en-US" sz="1800" dirty="0">
                <a:latin typeface="Courier"/>
                <a:cs typeface="Courier"/>
              </a:rPr>
              <a:t>V</a:t>
            </a:r>
          </a:p>
          <a:p>
            <a:r>
              <a:rPr lang="en-US" sz="1800" dirty="0">
                <a:latin typeface="Courier"/>
                <a:cs typeface="Courier"/>
              </a:rPr>
              <a:t>    .registers </a:t>
            </a:r>
            <a:r>
              <a:rPr lang="en-US" sz="1800" dirty="0" smtClean="0">
                <a:latin typeface="Courier"/>
                <a:cs typeface="Courier"/>
              </a:rPr>
              <a:t>7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	...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err="1">
                <a:latin typeface="Courier"/>
                <a:cs typeface="Courier"/>
              </a:rPr>
              <a:t>goto</a:t>
            </a:r>
            <a:r>
              <a:rPr lang="en-US" sz="1800" dirty="0">
                <a:latin typeface="Courier"/>
                <a:cs typeface="Courier"/>
              </a:rPr>
              <a:t> :goto_31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	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	:goto_31</a:t>
            </a:r>
          </a:p>
          <a:p>
            <a:r>
              <a:rPr lang="en-US" sz="1800" dirty="0">
                <a:latin typeface="Courier"/>
                <a:cs typeface="Courier"/>
              </a:rPr>
              <a:t>	return-</a:t>
            </a:r>
            <a:r>
              <a:rPr lang="en-US" sz="1800" dirty="0" smtClean="0">
                <a:latin typeface="Courier"/>
                <a:cs typeface="Courier"/>
              </a:rPr>
              <a:t>void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81600" y="3505200"/>
            <a:ext cx="1839044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029200" y="3505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28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SYNTAX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198120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Conditionals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eq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If-ne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If-le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lt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ge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If-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gt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Add z for zero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conditionals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7200" y="2050702"/>
            <a:ext cx="6248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method public </a:t>
            </a:r>
            <a:r>
              <a:rPr lang="en-US" sz="1800" dirty="0" err="1" smtClean="0">
                <a:latin typeface="Courier"/>
                <a:cs typeface="Courier"/>
              </a:rPr>
              <a:t>foobar</a:t>
            </a:r>
            <a:r>
              <a:rPr lang="en-US" sz="1800" dirty="0" smtClean="0">
                <a:latin typeface="Courier"/>
                <a:cs typeface="Courier"/>
              </a:rPr>
              <a:t>()</a:t>
            </a:r>
            <a:r>
              <a:rPr lang="en-US" sz="1800" dirty="0">
                <a:latin typeface="Courier"/>
                <a:cs typeface="Courier"/>
              </a:rPr>
              <a:t>V</a:t>
            </a:r>
          </a:p>
          <a:p>
            <a:r>
              <a:rPr lang="en-US" sz="1800" dirty="0">
                <a:latin typeface="Courier"/>
                <a:cs typeface="Courier"/>
              </a:rPr>
              <a:t>    .registers 2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const</a:t>
            </a:r>
            <a:r>
              <a:rPr lang="en-US" sz="1800" dirty="0">
                <a:latin typeface="Courier"/>
                <a:cs typeface="Courier"/>
              </a:rPr>
              <a:t>/4 v0, </a:t>
            </a:r>
            <a:r>
              <a:rPr lang="en-US" sz="1800" dirty="0" smtClean="0">
                <a:latin typeface="Courier"/>
                <a:cs typeface="Courier"/>
              </a:rPr>
              <a:t>0x0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  if</a:t>
            </a:r>
            <a:r>
              <a:rPr lang="en-US" sz="1800" dirty="0" smtClean="0">
                <a:latin typeface="Courier"/>
                <a:cs typeface="Courier"/>
              </a:rPr>
              <a:t>-</a:t>
            </a:r>
            <a:r>
              <a:rPr lang="en-US" sz="1800" dirty="0" err="1" smtClean="0">
                <a:latin typeface="Courier"/>
                <a:cs typeface="Courier"/>
              </a:rPr>
              <a:t>eqz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v0, :cond_6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return-void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  :</a:t>
            </a:r>
            <a:r>
              <a:rPr lang="en-US" sz="1800" dirty="0" smtClean="0">
                <a:latin typeface="Courier"/>
                <a:cs typeface="Courier"/>
              </a:rPr>
              <a:t>cond_6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	# Do something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	</a:t>
            </a:r>
          </a:p>
          <a:p>
            <a:r>
              <a:rPr lang="en-US" sz="1800" dirty="0" smtClean="0">
                <a:latin typeface="Courier"/>
                <a:cs typeface="Courier"/>
              </a:rPr>
              <a:t>.</a:t>
            </a:r>
            <a:r>
              <a:rPr lang="en-US" sz="1800" dirty="0">
                <a:latin typeface="Courier"/>
                <a:cs typeface="Courier"/>
              </a:rPr>
              <a:t>end 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3505200"/>
            <a:ext cx="2590800" cy="3048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648200" y="3505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05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29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 lnSpcReduction="1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PUTTING IT ALL TOGETHER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Example - Java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2057400"/>
            <a:ext cx="11887200" cy="4962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p</a:t>
            </a:r>
            <a:r>
              <a:rPr lang="en-US" sz="1600" dirty="0" smtClean="0">
                <a:latin typeface="Courier"/>
                <a:cs typeface="Courier"/>
              </a:rPr>
              <a:t>ackage </a:t>
            </a:r>
            <a:r>
              <a:rPr lang="en-US" sz="1600" dirty="0" err="1" smtClean="0">
                <a:latin typeface="Courier"/>
                <a:cs typeface="Courier"/>
              </a:rPr>
              <a:t>com.google.android.finsky</a:t>
            </a:r>
            <a:r>
              <a:rPr lang="en-US" sz="1600" dirty="0" smtClean="0">
                <a:latin typeface="Courier"/>
                <a:cs typeface="Courier"/>
              </a:rPr>
              <a:t>; 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import </a:t>
            </a:r>
            <a:r>
              <a:rPr lang="en-US" sz="1600" dirty="0" err="1" smtClean="0">
                <a:latin typeface="Courier"/>
                <a:cs typeface="Courier"/>
              </a:rPr>
              <a:t>android.app.Application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latin typeface="Courier"/>
                <a:cs typeface="Courier"/>
              </a:rPr>
              <a:t>import </a:t>
            </a:r>
            <a:r>
              <a:rPr lang="en-US" sz="1600" dirty="0" err="1" smtClean="0">
                <a:latin typeface="Courier"/>
                <a:cs typeface="Courier"/>
              </a:rPr>
              <a:t>android.accounts.Account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</a:t>
            </a:r>
            <a:r>
              <a:rPr lang="en-US" sz="1600" dirty="0" smtClean="0">
                <a:latin typeface="Courier"/>
                <a:cs typeface="Courier"/>
              </a:rPr>
              <a:t>ublic </a:t>
            </a:r>
            <a:r>
              <a:rPr lang="en-US" sz="1600" dirty="0">
                <a:latin typeface="Courier"/>
                <a:cs typeface="Courier"/>
              </a:rPr>
              <a:t>c</a:t>
            </a:r>
            <a:r>
              <a:rPr lang="en-US" sz="1600" dirty="0" smtClean="0">
                <a:latin typeface="Courier"/>
                <a:cs typeface="Courier"/>
              </a:rPr>
              <a:t>lass </a:t>
            </a:r>
            <a:r>
              <a:rPr lang="en-US" sz="1600" dirty="0" err="1" smtClean="0">
                <a:latin typeface="Courier"/>
                <a:cs typeface="Courier"/>
              </a:rPr>
              <a:t>FinskyApp</a:t>
            </a:r>
            <a:r>
              <a:rPr lang="en-US" sz="1600" dirty="0" smtClean="0">
                <a:latin typeface="Courier"/>
                <a:cs typeface="Courier"/>
              </a:rPr>
              <a:t>() extends Application 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Account </a:t>
            </a:r>
            <a:r>
              <a:rPr lang="en-US" sz="1600" dirty="0" err="1" smtClean="0">
                <a:latin typeface="Courier"/>
                <a:cs typeface="Courier"/>
              </a:rPr>
              <a:t>mCurrentAccount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...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public String </a:t>
            </a:r>
            <a:r>
              <a:rPr lang="en-US" sz="1600" dirty="0" err="1" smtClean="0">
                <a:latin typeface="Courier"/>
                <a:cs typeface="Courier"/>
              </a:rPr>
              <a:t>getCurrentAccountName</a:t>
            </a:r>
            <a:r>
              <a:rPr lang="en-US" sz="1600" dirty="0" smtClean="0">
                <a:latin typeface="Courier"/>
                <a:cs typeface="Courier"/>
              </a:rPr>
              <a:t>() {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if (</a:t>
            </a:r>
            <a:r>
              <a:rPr lang="en-US" sz="1600" dirty="0" err="1" smtClean="0">
                <a:latin typeface="Courier"/>
                <a:cs typeface="Courier"/>
              </a:rPr>
              <a:t>mCurrentAccount</a:t>
            </a:r>
            <a:r>
              <a:rPr lang="en-US" sz="1600" dirty="0" smtClean="0">
                <a:latin typeface="Courier"/>
                <a:cs typeface="Courier"/>
              </a:rPr>
              <a:t> != null) {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	       return </a:t>
            </a:r>
            <a:r>
              <a:rPr lang="en-US" sz="1600" dirty="0" err="1" smtClean="0">
                <a:latin typeface="Courier"/>
                <a:cs typeface="Courier"/>
              </a:rPr>
              <a:t>mCurrentAccount.name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} else 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       return null;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}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}</a:t>
            </a:r>
          </a:p>
          <a:p>
            <a:r>
              <a:rPr lang="en-US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  <a:p>
            <a:endParaRPr lang="en-US" sz="125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649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3851746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-185745"/>
            <a:ext cx="5047710" cy="2166945"/>
          </a:xfrm>
          <a:prstGeom prst="rect">
            <a:avLst/>
          </a:prstGeom>
        </p:spPr>
      </p:pic>
      <p:pic>
        <p:nvPicPr>
          <p:cNvPr id="21" name="Picture 20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30887" y="381000"/>
            <a:ext cx="780482" cy="8041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6211373" y="821184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1454923"/>
            <a:ext cx="10058400" cy="5250843"/>
            <a:chOff x="0" y="1454923"/>
            <a:chExt cx="10058400" cy="5250843"/>
          </a:xfrm>
        </p:grpSpPr>
        <p:sp>
          <p:nvSpPr>
            <p:cNvPr id="44" name="Rectangle 43"/>
            <p:cNvSpPr/>
            <p:nvPr/>
          </p:nvSpPr>
          <p:spPr>
            <a:xfrm flipV="1">
              <a:off x="0" y="3851746"/>
              <a:ext cx="10058400" cy="2854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1864" tIns="50931" rIns="101864" bIns="50931"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754381" y="1454923"/>
              <a:ext cx="6786456" cy="2431277"/>
            </a:xfrm>
            <a:prstGeom prst="rect">
              <a:avLst/>
            </a:prstGeom>
          </p:spPr>
          <p:txBody>
            <a:bodyPr vert="horz" lIns="101864" tIns="50931" rIns="101864" bIns="50931" rtlCol="0" anchor="b">
              <a:normAutofit/>
            </a:bodyPr>
            <a:lstStyle/>
            <a:p>
              <a:pPr>
                <a:lnSpc>
                  <a:spcPct val="70000"/>
                </a:lnSpc>
                <a:spcBef>
                  <a:spcPct val="0"/>
                </a:spcBef>
                <a:defRPr/>
              </a:pPr>
              <a:r>
                <a:rPr lang="en-US" sz="5600" b="1" spc="-167" dirty="0" smtClean="0">
                  <a:solidFill>
                    <a:srgbClr val="000000"/>
                  </a:solidFill>
                  <a:latin typeface="Arial"/>
                  <a:ea typeface="+mj-ea"/>
                  <a:cs typeface="Arial"/>
                </a:rPr>
                <a:t>ROADMAP</a:t>
              </a:r>
              <a:endParaRPr lang="en-US" sz="5600" b="1" spc="-167" dirty="0">
                <a:solidFill>
                  <a:srgbClr val="000000"/>
                </a:solidFill>
                <a:latin typeface="Arial"/>
                <a:ea typeface="+mj-ea"/>
                <a:cs typeface="Arial"/>
              </a:endParaRPr>
            </a:p>
          </p:txBody>
        </p:sp>
        <p:pic>
          <p:nvPicPr>
            <p:cNvPr id="39" name="Picture 38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28600" y="4572000"/>
              <a:ext cx="402587" cy="414789"/>
            </a:xfrm>
            <a:prstGeom prst="rect">
              <a:avLst/>
            </a:prstGeom>
          </p:spPr>
        </p:pic>
        <p:pic>
          <p:nvPicPr>
            <p:cNvPr id="40" name="Picture 39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28600" y="4995411"/>
              <a:ext cx="402587" cy="414789"/>
            </a:xfrm>
            <a:prstGeom prst="rect">
              <a:avLst/>
            </a:prstGeom>
          </p:spPr>
        </p:pic>
        <p:pic>
          <p:nvPicPr>
            <p:cNvPr id="24" name="Picture 23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28600" y="5909811"/>
              <a:ext cx="402587" cy="414789"/>
            </a:xfrm>
            <a:prstGeom prst="rect">
              <a:avLst/>
            </a:prstGeom>
          </p:spPr>
        </p:pic>
      </p:grpSp>
      <p:sp>
        <p:nvSpPr>
          <p:cNvPr id="30" name="Title 1"/>
          <p:cNvSpPr txBox="1">
            <a:spLocks/>
          </p:cNvSpPr>
          <p:nvPr/>
        </p:nvSpPr>
        <p:spPr>
          <a:xfrm>
            <a:off x="757344" y="22931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762000" y="21407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3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PART I - CLASS</a:t>
            </a:r>
            <a:endParaRPr lang="en-US" sz="3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5329344" y="2133600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3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PART II – DEMO/HACK</a:t>
            </a:r>
            <a:endParaRPr lang="en-US" sz="3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09600" y="4572000"/>
            <a:ext cx="8780174" cy="284685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Approach to hacking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Tools – </a:t>
            </a:r>
            <a:r>
              <a:rPr lang="en-US" sz="2800" spc="-2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apktool</a:t>
            </a: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2800" spc="-2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2800" spc="-2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 APK</a:t>
            </a:r>
            <a:endParaRPr lang="en-US" sz="3600" spc="-2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things byte code</a:t>
            </a:r>
          </a:p>
        </p:txBody>
      </p:sp>
      <p:pic>
        <p:nvPicPr>
          <p:cNvPr id="43" name="Picture 42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28600" y="5452611"/>
            <a:ext cx="402587" cy="414789"/>
          </a:xfrm>
          <a:prstGeom prst="rect">
            <a:avLst/>
          </a:prstGeom>
        </p:spPr>
      </p:pic>
      <p:pic>
        <p:nvPicPr>
          <p:cNvPr id="46" name="Picture 4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1" y="5528810"/>
            <a:ext cx="402587" cy="414789"/>
          </a:xfrm>
          <a:prstGeom prst="rect">
            <a:avLst/>
          </a:prstGeom>
        </p:spPr>
      </p:pic>
      <p:pic>
        <p:nvPicPr>
          <p:cNvPr id="47" name="Picture 46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1" y="5943600"/>
            <a:ext cx="402587" cy="414789"/>
          </a:xfrm>
          <a:prstGeom prst="rect">
            <a:avLst/>
          </a:prstGeom>
        </p:spPr>
      </p:pic>
      <p:pic>
        <p:nvPicPr>
          <p:cNvPr id="48" name="Picture 47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1" y="5071610"/>
            <a:ext cx="402587" cy="414789"/>
          </a:xfrm>
          <a:prstGeom prst="rect">
            <a:avLst/>
          </a:prstGeom>
        </p:spPr>
      </p:pic>
      <p:pic>
        <p:nvPicPr>
          <p:cNvPr id="49" name="Picture 48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1" y="4614410"/>
            <a:ext cx="402587" cy="414789"/>
          </a:xfrm>
          <a:prstGeom prst="rect">
            <a:avLst/>
          </a:prstGeom>
        </p:spPr>
      </p:pic>
      <p:sp>
        <p:nvSpPr>
          <p:cNvPr id="50" name="Title 1"/>
          <p:cNvSpPr txBox="1">
            <a:spLocks/>
          </p:cNvSpPr>
          <p:nvPr/>
        </p:nvSpPr>
        <p:spPr>
          <a:xfrm>
            <a:off x="5469226" y="4620750"/>
            <a:ext cx="8780174" cy="284685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Scramble With Friends deep dive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App disassembly and analysis</a:t>
            </a:r>
            <a:endParaRPr lang="en-US" sz="2800" spc="-2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Code injection with </a:t>
            </a:r>
            <a:r>
              <a:rPr lang="en-US" sz="2800" spc="-2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</a:t>
            </a:r>
            <a:endParaRPr lang="en-US" sz="2800" spc="-2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Resource transmission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r>
              <a:rPr lang="en-US" sz="2800" spc="-2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Recap </a:t>
            </a:r>
            <a:endParaRPr lang="en-US" sz="3600" spc="-2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endParaRPr lang="en-US" sz="2800" spc="-2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9" name="Picture 28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05401" y="6367010"/>
            <a:ext cx="402587" cy="4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0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30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 lnSpcReduction="1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PUTTING IT ALL TOGETHER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Same example - </a:t>
            </a: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smali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76200" y="1981200"/>
            <a:ext cx="11887200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50" dirty="0">
                <a:latin typeface="Courier"/>
                <a:cs typeface="Courier"/>
              </a:rPr>
              <a:t>.method public </a:t>
            </a:r>
            <a:r>
              <a:rPr lang="en-US" sz="1250" dirty="0" err="1">
                <a:latin typeface="Courier"/>
                <a:cs typeface="Courier"/>
              </a:rPr>
              <a:t>getCurrentAccountName</a:t>
            </a:r>
            <a:r>
              <a:rPr lang="en-US" sz="1250" dirty="0">
                <a:latin typeface="Courier"/>
                <a:cs typeface="Courier"/>
              </a:rPr>
              <a:t>()</a:t>
            </a:r>
            <a:r>
              <a:rPr lang="en-US" sz="1250" dirty="0" err="1">
                <a:latin typeface="Courier"/>
                <a:cs typeface="Courier"/>
              </a:rPr>
              <a:t>Ljava</a:t>
            </a:r>
            <a:r>
              <a:rPr lang="en-US" sz="1250" dirty="0">
                <a:latin typeface="Courier"/>
                <a:cs typeface="Courier"/>
              </a:rPr>
              <a:t>/</a:t>
            </a:r>
            <a:r>
              <a:rPr lang="en-US" sz="1250" dirty="0" err="1">
                <a:latin typeface="Courier"/>
                <a:cs typeface="Courier"/>
              </a:rPr>
              <a:t>lang</a:t>
            </a:r>
            <a:r>
              <a:rPr lang="en-US" sz="1250" dirty="0">
                <a:latin typeface="Courier"/>
                <a:cs typeface="Courier"/>
              </a:rPr>
              <a:t>/String;</a:t>
            </a:r>
          </a:p>
          <a:p>
            <a:r>
              <a:rPr lang="en-US" sz="1250" dirty="0">
                <a:latin typeface="Courier"/>
                <a:cs typeface="Courier"/>
              </a:rPr>
              <a:t>    .registers 2</a:t>
            </a: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.prologue</a:t>
            </a:r>
          </a:p>
          <a:p>
            <a:r>
              <a:rPr lang="en-US" sz="1250" dirty="0">
                <a:latin typeface="Courier"/>
                <a:cs typeface="Courier"/>
              </a:rPr>
              <a:t>    .line 617</a:t>
            </a:r>
          </a:p>
          <a:p>
            <a:r>
              <a:rPr lang="en-US" sz="1250" dirty="0">
                <a:latin typeface="Courier"/>
                <a:cs typeface="Courier"/>
              </a:rPr>
              <a:t>    </a:t>
            </a:r>
            <a:r>
              <a:rPr lang="en-US" sz="1250" dirty="0" err="1">
                <a:latin typeface="Courier"/>
                <a:cs typeface="Courier"/>
              </a:rPr>
              <a:t>iget</a:t>
            </a:r>
            <a:r>
              <a:rPr lang="en-US" sz="1250" dirty="0">
                <a:latin typeface="Courier"/>
                <a:cs typeface="Courier"/>
              </a:rPr>
              <a:t>-object v0, p0, </a:t>
            </a:r>
            <a:r>
              <a:rPr lang="en-US" sz="1250" dirty="0" err="1">
                <a:latin typeface="Courier"/>
                <a:cs typeface="Courier"/>
              </a:rPr>
              <a:t>Lcom</a:t>
            </a:r>
            <a:r>
              <a:rPr lang="en-US" sz="1250" dirty="0">
                <a:latin typeface="Courier"/>
                <a:cs typeface="Courier"/>
              </a:rPr>
              <a:t>/</a:t>
            </a:r>
            <a:r>
              <a:rPr lang="en-US" sz="1250" dirty="0" err="1">
                <a:latin typeface="Courier"/>
                <a:cs typeface="Courier"/>
              </a:rPr>
              <a:t>google</a:t>
            </a:r>
            <a:r>
              <a:rPr lang="en-US" sz="1250" dirty="0">
                <a:latin typeface="Courier"/>
                <a:cs typeface="Courier"/>
              </a:rPr>
              <a:t>/android/</a:t>
            </a:r>
            <a:r>
              <a:rPr lang="en-US" sz="1250" dirty="0" err="1">
                <a:latin typeface="Courier"/>
                <a:cs typeface="Courier"/>
              </a:rPr>
              <a:t>finsky</a:t>
            </a:r>
            <a:r>
              <a:rPr lang="en-US" sz="1250" dirty="0">
                <a:latin typeface="Courier"/>
                <a:cs typeface="Courier"/>
              </a:rPr>
              <a:t>/</a:t>
            </a:r>
            <a:r>
              <a:rPr lang="en-US" sz="1250" dirty="0" err="1">
                <a:latin typeface="Courier"/>
                <a:cs typeface="Courier"/>
              </a:rPr>
              <a:t>FinskyApp</a:t>
            </a:r>
            <a:r>
              <a:rPr lang="en-US" sz="1250" dirty="0">
                <a:latin typeface="Courier"/>
                <a:cs typeface="Courier"/>
              </a:rPr>
              <a:t>;-&gt;</a:t>
            </a:r>
            <a:r>
              <a:rPr lang="en-US" sz="1250" dirty="0" err="1">
                <a:latin typeface="Courier"/>
                <a:cs typeface="Courier"/>
              </a:rPr>
              <a:t>mCurrentAccount:Landroid</a:t>
            </a:r>
            <a:r>
              <a:rPr lang="en-US" sz="1250" dirty="0" smtClean="0">
                <a:latin typeface="Courier"/>
                <a:cs typeface="Courier"/>
              </a:rPr>
              <a:t>/accounts</a:t>
            </a:r>
            <a:r>
              <a:rPr lang="en-US" sz="1250" dirty="0">
                <a:latin typeface="Courier"/>
                <a:cs typeface="Courier"/>
              </a:rPr>
              <a:t>/Account;</a:t>
            </a: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if-</a:t>
            </a:r>
            <a:r>
              <a:rPr lang="en-US" sz="1250" dirty="0" err="1">
                <a:latin typeface="Courier"/>
                <a:cs typeface="Courier"/>
              </a:rPr>
              <a:t>nez</a:t>
            </a:r>
            <a:r>
              <a:rPr lang="en-US" sz="1250" dirty="0">
                <a:latin typeface="Courier"/>
                <a:cs typeface="Courier"/>
              </a:rPr>
              <a:t> v0, :cond_6</a:t>
            </a: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</a:t>
            </a:r>
            <a:r>
              <a:rPr lang="en-US" sz="1250" dirty="0" err="1">
                <a:latin typeface="Courier"/>
                <a:cs typeface="Courier"/>
              </a:rPr>
              <a:t>const</a:t>
            </a:r>
            <a:r>
              <a:rPr lang="en-US" sz="1250" dirty="0">
                <a:latin typeface="Courier"/>
                <a:cs typeface="Courier"/>
              </a:rPr>
              <a:t>/4 v0, 0x0</a:t>
            </a: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:goto_5</a:t>
            </a:r>
          </a:p>
          <a:p>
            <a:r>
              <a:rPr lang="en-US" sz="1250" dirty="0">
                <a:latin typeface="Courier"/>
                <a:cs typeface="Courier"/>
              </a:rPr>
              <a:t>    return-object </a:t>
            </a:r>
            <a:r>
              <a:rPr lang="en-US" sz="1250" dirty="0" smtClean="0">
                <a:latin typeface="Courier"/>
                <a:cs typeface="Courier"/>
              </a:rPr>
              <a:t>v0</a:t>
            </a:r>
            <a:endParaRPr lang="en-US" sz="1250" dirty="0">
              <a:latin typeface="Courier"/>
              <a:cs typeface="Courier"/>
            </a:endParaRP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:</a:t>
            </a:r>
            <a:r>
              <a:rPr lang="en-US" sz="1250" dirty="0" smtClean="0">
                <a:latin typeface="Courier"/>
                <a:cs typeface="Courier"/>
              </a:rPr>
              <a:t>cond_6</a:t>
            </a:r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</a:t>
            </a:r>
            <a:r>
              <a:rPr lang="en-US" sz="1250" dirty="0" err="1">
                <a:latin typeface="Courier"/>
                <a:cs typeface="Courier"/>
              </a:rPr>
              <a:t>iget</a:t>
            </a:r>
            <a:r>
              <a:rPr lang="en-US" sz="1250" dirty="0">
                <a:latin typeface="Courier"/>
                <a:cs typeface="Courier"/>
              </a:rPr>
              <a:t>-object v0, v0, </a:t>
            </a:r>
            <a:r>
              <a:rPr lang="en-US" sz="1250" dirty="0" err="1">
                <a:latin typeface="Courier"/>
                <a:cs typeface="Courier"/>
              </a:rPr>
              <a:t>Landroid</a:t>
            </a:r>
            <a:r>
              <a:rPr lang="en-US" sz="1250" dirty="0">
                <a:latin typeface="Courier"/>
                <a:cs typeface="Courier"/>
              </a:rPr>
              <a:t>/accounts/Account;-&gt;</a:t>
            </a:r>
            <a:r>
              <a:rPr lang="en-US" sz="1250" dirty="0" err="1">
                <a:latin typeface="Courier"/>
                <a:cs typeface="Courier"/>
              </a:rPr>
              <a:t>name:Ljava</a:t>
            </a:r>
            <a:r>
              <a:rPr lang="en-US" sz="1250" dirty="0">
                <a:latin typeface="Courier"/>
                <a:cs typeface="Courier"/>
              </a:rPr>
              <a:t>/</a:t>
            </a:r>
            <a:r>
              <a:rPr lang="en-US" sz="1250" dirty="0" err="1">
                <a:latin typeface="Courier"/>
                <a:cs typeface="Courier"/>
              </a:rPr>
              <a:t>lang</a:t>
            </a:r>
            <a:r>
              <a:rPr lang="en-US" sz="1250" dirty="0">
                <a:latin typeface="Courier"/>
                <a:cs typeface="Courier"/>
              </a:rPr>
              <a:t>/String;</a:t>
            </a:r>
          </a:p>
          <a:p>
            <a:endParaRPr lang="en-US" sz="1250" dirty="0">
              <a:latin typeface="Courier"/>
              <a:cs typeface="Courier"/>
            </a:endParaRPr>
          </a:p>
          <a:p>
            <a:r>
              <a:rPr lang="en-US" sz="1250" dirty="0">
                <a:latin typeface="Courier"/>
                <a:cs typeface="Courier"/>
              </a:rPr>
              <a:t>    </a:t>
            </a:r>
            <a:r>
              <a:rPr lang="en-US" sz="1250" dirty="0" err="1">
                <a:latin typeface="Courier"/>
                <a:cs typeface="Courier"/>
              </a:rPr>
              <a:t>goto</a:t>
            </a:r>
            <a:r>
              <a:rPr lang="en-US" sz="1250" dirty="0">
                <a:latin typeface="Courier"/>
                <a:cs typeface="Courier"/>
              </a:rPr>
              <a:t> :goto_5</a:t>
            </a:r>
          </a:p>
          <a:p>
            <a:r>
              <a:rPr lang="en-US" sz="1250" dirty="0">
                <a:latin typeface="Courier"/>
                <a:cs typeface="Courier"/>
              </a:rPr>
              <a:t>.end method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58019"/>
              </p:ext>
            </p:extLst>
          </p:nvPr>
        </p:nvGraphicFramePr>
        <p:xfrm>
          <a:off x="5935979" y="1981200"/>
          <a:ext cx="3589021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464821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v0</a:t>
                      </a:r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local register</a:t>
                      </a:r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v1</a:t>
                      </a:r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p0</a:t>
                      </a:r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‘this’ instance</a:t>
                      </a:r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Left Bracket 20"/>
          <p:cNvSpPr/>
          <p:nvPr/>
        </p:nvSpPr>
        <p:spPr>
          <a:xfrm rot="16200000" flipV="1">
            <a:off x="6632446" y="2583682"/>
            <a:ext cx="146307" cy="1524000"/>
          </a:xfrm>
          <a:prstGeom prst="leftBracke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7400" y="347144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Arial"/>
                <a:cs typeface="Arial"/>
              </a:rPr>
              <a:t>Getting this field!</a:t>
            </a:r>
            <a:endParaRPr lang="en-US" sz="16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23" name="Left Bracket 22"/>
          <p:cNvSpPr/>
          <p:nvPr/>
        </p:nvSpPr>
        <p:spPr>
          <a:xfrm rot="16200000" flipV="1">
            <a:off x="8918446" y="2587754"/>
            <a:ext cx="146307" cy="1524000"/>
          </a:xfrm>
          <a:prstGeom prst="leftBracke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50000"/>
                  </a:schemeClr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34400" y="347144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lang="en-US" sz="1600" dirty="0" smtClean="0">
                <a:solidFill>
                  <a:srgbClr val="7F7F7F"/>
                </a:solidFill>
                <a:latin typeface="Arial"/>
                <a:cs typeface="Arial"/>
              </a:rPr>
              <a:t>f type …</a:t>
            </a:r>
            <a:endParaRPr lang="en-US" sz="16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1752600" y="3124201"/>
            <a:ext cx="1447800" cy="8546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76600" y="377624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Arial"/>
                <a:cs typeface="Arial"/>
              </a:rPr>
              <a:t>i</a:t>
            </a:r>
            <a:r>
              <a:rPr lang="en-US" sz="1600" dirty="0" smtClean="0">
                <a:solidFill>
                  <a:srgbClr val="7F7F7F"/>
                </a:solidFill>
                <a:latin typeface="Arial"/>
                <a:cs typeface="Arial"/>
              </a:rPr>
              <a:t>nto this </a:t>
            </a:r>
            <a:r>
              <a:rPr lang="en-US" sz="1600" dirty="0" err="1" smtClean="0">
                <a:solidFill>
                  <a:srgbClr val="7F7F7F"/>
                </a:solidFill>
                <a:latin typeface="Arial"/>
                <a:cs typeface="Arial"/>
              </a:rPr>
              <a:t>reg</a:t>
            </a:r>
            <a:endParaRPr lang="en-US" sz="16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8600" y="3533185"/>
            <a:ext cx="0" cy="12953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828800" y="45720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3380785"/>
            <a:ext cx="1774367" cy="1524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1001" y="5334000"/>
            <a:ext cx="1143000" cy="1524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2971800"/>
            <a:ext cx="9601200" cy="228600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30" grpId="0"/>
      <p:bldP spid="25" grpId="0" animBg="1"/>
      <p:bldP spid="27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31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 lnSpcReduction="1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ONE FINAL</a:t>
            </a:r>
            <a:b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</a:b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47512" y="12121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Obfuscation!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81000" y="951786"/>
            <a:ext cx="9296400" cy="5296614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Renames classes, class members and and method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Preserves OS entry points and java namespace classes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Slows down the static analysis process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Arial"/>
              <a:buChar char="•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Not a silver bullet, but an easy first line of defense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03882" y="5334000"/>
            <a:ext cx="9578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iget</a:t>
            </a:r>
            <a:r>
              <a:rPr lang="en-US" sz="1600" dirty="0">
                <a:latin typeface="Courier"/>
                <a:cs typeface="Courier"/>
              </a:rPr>
              <a:t>-object v0, p0, </a:t>
            </a:r>
            <a:r>
              <a:rPr lang="en-US" sz="1600" dirty="0" err="1">
                <a:latin typeface="Courier"/>
                <a:cs typeface="Courier"/>
              </a:rPr>
              <a:t>Lcom</a:t>
            </a:r>
            <a:r>
              <a:rPr lang="en-US" sz="1600" dirty="0">
                <a:latin typeface="Courier"/>
                <a:cs typeface="Courier"/>
              </a:rPr>
              <a:t>/a/a/g;-&gt;</a:t>
            </a:r>
            <a:r>
              <a:rPr lang="en-US" sz="1600" dirty="0" err="1">
                <a:latin typeface="Courier"/>
                <a:cs typeface="Courier"/>
              </a:rPr>
              <a:t>a:Lcom</a:t>
            </a:r>
            <a:r>
              <a:rPr lang="en-US" sz="1600" dirty="0">
                <a:latin typeface="Courier"/>
                <a:cs typeface="Courier"/>
              </a:rPr>
              <a:t>/a/a/f;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invoke</a:t>
            </a:r>
            <a:r>
              <a:rPr lang="en-US" sz="1600" dirty="0">
                <a:latin typeface="Courier"/>
                <a:cs typeface="Courier"/>
              </a:rPr>
              <a:t>-static {v0}, </a:t>
            </a:r>
            <a:r>
              <a:rPr lang="en-US" sz="1600" dirty="0" err="1">
                <a:latin typeface="Courier"/>
                <a:cs typeface="Courier"/>
              </a:rPr>
              <a:t>Lcom</a:t>
            </a:r>
            <a:r>
              <a:rPr lang="en-US" sz="1600" dirty="0">
                <a:latin typeface="Courier"/>
                <a:cs typeface="Courier"/>
              </a:rPr>
              <a:t>/a/a/f;-&gt;a(</a:t>
            </a:r>
            <a:r>
              <a:rPr lang="en-US" sz="1600" dirty="0" err="1">
                <a:latin typeface="Courier"/>
                <a:cs typeface="Courier"/>
              </a:rPr>
              <a:t>Lcom</a:t>
            </a:r>
            <a:r>
              <a:rPr lang="en-US" sz="1600" dirty="0">
                <a:latin typeface="Courier"/>
                <a:cs typeface="Courier"/>
              </a:rPr>
              <a:t>/a/a/f;)</a:t>
            </a:r>
            <a:r>
              <a:rPr lang="en-US" sz="1600" dirty="0" err="1">
                <a:latin typeface="Courier"/>
                <a:cs typeface="Courier"/>
              </a:rPr>
              <a:t>Landroid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webkit</a:t>
            </a:r>
            <a:r>
              <a:rPr lang="en-US" sz="1600" dirty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WebView</a:t>
            </a:r>
            <a:r>
              <a:rPr lang="en-US" sz="1600" dirty="0">
                <a:latin typeface="Courier"/>
                <a:cs typeface="Courier"/>
              </a:rPr>
              <a:t>;</a:t>
            </a:r>
            <a:endParaRPr lang="en-US" sz="125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47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BYTECODE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Questions?</a:t>
            </a:r>
            <a:endParaRPr lang="en-US" sz="4000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289" y="2286000"/>
            <a:ext cx="4617911" cy="46692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5096" y="1371600"/>
            <a:ext cx="77890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10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55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3851746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33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-185745"/>
            <a:ext cx="5047710" cy="2166945"/>
          </a:xfrm>
          <a:prstGeom prst="rect">
            <a:avLst/>
          </a:prstGeom>
        </p:spPr>
      </p:pic>
      <p:pic>
        <p:nvPicPr>
          <p:cNvPr id="21" name="Picture 20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30887" y="381000"/>
            <a:ext cx="780482" cy="8041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6211373" y="821184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757344" y="22931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54381" y="14549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PART II - DEMO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886200"/>
            <a:ext cx="3035300" cy="306903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rot="10800000" flipV="1">
            <a:off x="6172200" y="3733800"/>
            <a:ext cx="1220517" cy="951598"/>
          </a:xfrm>
          <a:prstGeom prst="curved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3543">
            <a:off x="7327284" y="3516908"/>
            <a:ext cx="402587" cy="4147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0800000">
            <a:off x="5181599" y="3733800"/>
            <a:ext cx="990602" cy="951600"/>
          </a:xfrm>
          <a:prstGeom prst="curved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1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6955234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34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4381" y="1614362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066800" y="4163550"/>
            <a:ext cx="8780174" cy="284685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737"/>
              </a:spcAft>
            </a:pPr>
            <a:endParaRPr lang="en-US" sz="3600" spc="-2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apkudo_logotyp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78" y="-25400"/>
            <a:ext cx="3418083" cy="1467358"/>
          </a:xfrm>
          <a:prstGeom prst="rect">
            <a:avLst/>
          </a:prstGeom>
        </p:spPr>
      </p:pic>
      <p:pic>
        <p:nvPicPr>
          <p:cNvPr id="21" name="Picture 20" descr="BeeB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07736" y="265613"/>
            <a:ext cx="780482" cy="8041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4888222" y="705797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-1689100" y="2438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308100" y="5994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0" y="3851746"/>
            <a:ext cx="10058400" cy="2854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pic>
        <p:nvPicPr>
          <p:cNvPr id="2" name="b45ee8248aaf4e2abc1ab6d851dbd0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200" y="16002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320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35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76200"/>
            <a:ext cx="6786456" cy="1261535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5600" b="1" spc="-167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3" name="Picture 22" descr="BeeBot_spir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50443">
            <a:off x="7007348" y="78515"/>
            <a:ext cx="3137144" cy="323220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flipV="1">
            <a:off x="-4614" y="1295400"/>
            <a:ext cx="10058400" cy="377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81000" y="951786"/>
            <a:ext cx="9296400" cy="5296614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Unzip APK and disassemble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classes.dex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Isolate target resources (e.g., Scramble With Friends words list)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Patch APK to receive resource, serialize, and transmit to host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Reassemble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classes.dex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 and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rezip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APK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5600" b="1" spc="-167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9041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 lnSpcReduction="100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HACKING SCRAMBLE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685800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Approach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895600" y="54864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2160" y="4800600"/>
            <a:ext cx="1478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Disassemble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baksmali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52578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</a:t>
            </a:r>
            <a:r>
              <a:rPr lang="en-US" sz="4000" dirty="0" err="1" smtClean="0"/>
              <a:t>smali</a:t>
            </a:r>
            <a:endParaRPr lang="en-US" sz="4000" dirty="0" smtClean="0"/>
          </a:p>
        </p:txBody>
      </p:sp>
      <p:sp>
        <p:nvSpPr>
          <p:cNvPr id="21" name="Right Arrow 20"/>
          <p:cNvSpPr/>
          <p:nvPr/>
        </p:nvSpPr>
        <p:spPr>
          <a:xfrm>
            <a:off x="5715000" y="545896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6200" y="3810000"/>
            <a:ext cx="173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Static analysis/</a:t>
            </a:r>
          </a:p>
          <a:p>
            <a:r>
              <a:rPr lang="en-US" dirty="0" smtClean="0"/>
              <a:t>Code Injection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4343400" y="4532376"/>
            <a:ext cx="886968" cy="877824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2600" y="4800600"/>
            <a:ext cx="142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Reassemble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smali</a:t>
            </a:r>
            <a:r>
              <a:rPr lang="en-US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876800"/>
            <a:ext cx="1229444" cy="12294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56" y="4876800"/>
            <a:ext cx="1229444" cy="12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36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9154244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 fontScale="92500"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RESOURCE SERIALIZATION AND TRANSMISSION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8534" y="2039620"/>
            <a:ext cx="8263810" cy="42849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47800" y="1621101"/>
            <a:ext cx="1828800" cy="1607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onCreate</a:t>
            </a:r>
            <a:r>
              <a:rPr lang="en-US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()…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b="1" spc="-167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addWindow</a:t>
            </a:r>
            <a:r>
              <a:rPr lang="en-US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()</a:t>
            </a:r>
            <a:endParaRPr lang="en-US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3708400"/>
            <a:ext cx="2032000" cy="2032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97200" y="3251200"/>
            <a:ext cx="1371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ViewServer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1000" y="5791200"/>
            <a:ext cx="1447800" cy="965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</a:p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14" name="Curved Left Arrow 13"/>
          <p:cNvSpPr/>
          <p:nvPr/>
        </p:nvSpPr>
        <p:spPr>
          <a:xfrm flipH="1" flipV="1">
            <a:off x="1676400" y="3228340"/>
            <a:ext cx="1039854" cy="960120"/>
          </a:xfrm>
          <a:prstGeom prst="curvedLef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175760"/>
            <a:ext cx="2857500" cy="2019300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4673600" y="3276600"/>
            <a:ext cx="2641600" cy="9652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14400" y="457200"/>
            <a:ext cx="8140344" cy="1607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ROMAIN GUY’S VIEWSERVER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5029200" y="1593161"/>
            <a:ext cx="1828800" cy="1607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b="1" spc="-167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l</a:t>
            </a:r>
            <a:r>
              <a:rPr lang="en-US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ocalhost:4939</a:t>
            </a:r>
            <a:endParaRPr lang="en-US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648200"/>
            <a:ext cx="2057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37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1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1981200"/>
            <a:ext cx="866457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Extract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classes.dex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and remove keys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>
                <a:solidFill>
                  <a:srgbClr val="000000"/>
                </a:solidFill>
                <a:latin typeface="Courier"/>
                <a:cs typeface="Courier"/>
              </a:rPr>
              <a:t>u</a:t>
            </a:r>
            <a:r>
              <a:rPr lang="en-US" sz="2200" spc="-145" dirty="0" smtClean="0">
                <a:solidFill>
                  <a:srgbClr val="000000"/>
                </a:solidFill>
                <a:latin typeface="Courier"/>
                <a:cs typeface="Courier"/>
              </a:rPr>
              <a:t>nzip </a:t>
            </a:r>
            <a:r>
              <a:rPr lang="en-US" sz="22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scramble.apk</a:t>
            </a:r>
            <a:endParaRPr lang="en-US" sz="2200" spc="-145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rm</a:t>
            </a:r>
            <a:r>
              <a:rPr lang="en-US" sz="2200" spc="-145" dirty="0" smtClean="0">
                <a:solidFill>
                  <a:srgbClr val="000000"/>
                </a:solidFill>
                <a:latin typeface="Courier"/>
                <a:cs typeface="Courier"/>
              </a:rPr>
              <a:t> –r ./META-INF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200" spc="-145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Disassemble: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 err="1" smtClean="0">
                <a:latin typeface="Courier"/>
                <a:cs typeface="Courier"/>
              </a:rPr>
              <a:t>baksmali</a:t>
            </a:r>
            <a:r>
              <a:rPr lang="en-US" sz="2200" spc="-145" dirty="0" smtClean="0">
                <a:latin typeface="Courier"/>
                <a:cs typeface="Courier"/>
              </a:rPr>
              <a:t> -a 10 –d &lt;</a:t>
            </a:r>
            <a:r>
              <a:rPr lang="en-US" sz="2200" spc="-145" dirty="0" err="1" smtClean="0">
                <a:latin typeface="Courier"/>
                <a:cs typeface="Courier"/>
              </a:rPr>
              <a:t>framework_path</a:t>
            </a:r>
            <a:r>
              <a:rPr lang="en-US" sz="2200" spc="-145" dirty="0" smtClean="0">
                <a:latin typeface="Courier"/>
                <a:cs typeface="Courier"/>
              </a:rPr>
              <a:t>&gt; ./</a:t>
            </a:r>
            <a:r>
              <a:rPr lang="en-US" sz="2200" spc="-145" dirty="0" err="1" smtClean="0">
                <a:latin typeface="Courier"/>
                <a:cs typeface="Courier"/>
              </a:rPr>
              <a:t>classes.dex</a:t>
            </a:r>
            <a:endParaRPr lang="en-US" sz="2200" spc="-145" dirty="0" smtClean="0">
              <a:latin typeface="Courier"/>
              <a:cs typeface="Courier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 smtClean="0">
                <a:latin typeface="Courier"/>
                <a:cs typeface="Courier"/>
              </a:rPr>
              <a:t>-a = </a:t>
            </a:r>
            <a:r>
              <a:rPr lang="en-US" sz="2200" spc="-145" dirty="0" err="1" smtClean="0">
                <a:latin typeface="Courier"/>
                <a:cs typeface="Courier"/>
              </a:rPr>
              <a:t>api</a:t>
            </a:r>
            <a:r>
              <a:rPr lang="en-US" sz="2200" spc="-145" dirty="0" smtClean="0">
                <a:latin typeface="Courier"/>
                <a:cs typeface="Courier"/>
              </a:rPr>
              <a:t>-level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 smtClean="0">
                <a:latin typeface="Courier"/>
                <a:cs typeface="Courier"/>
              </a:rPr>
              <a:t>-d = </a:t>
            </a:r>
            <a:r>
              <a:rPr lang="en-US" sz="2200" spc="-145" dirty="0" err="1" smtClean="0">
                <a:latin typeface="Courier"/>
                <a:cs typeface="Courier"/>
              </a:rPr>
              <a:t>bootclasspath</a:t>
            </a:r>
            <a:r>
              <a:rPr lang="en-US" sz="2200" spc="-145" dirty="0" smtClean="0">
                <a:latin typeface="Courier"/>
                <a:cs typeface="Courier"/>
              </a:rPr>
              <a:t> </a:t>
            </a:r>
            <a:r>
              <a:rPr lang="en-US" sz="2200" spc="-145" dirty="0" err="1" smtClean="0">
                <a:latin typeface="Courier"/>
                <a:cs typeface="Courier"/>
              </a:rPr>
              <a:t>dir</a:t>
            </a:r>
            <a:endParaRPr lang="en-US" sz="2200" spc="-145" dirty="0" smtClean="0">
              <a:latin typeface="Courier"/>
              <a:cs typeface="Courier"/>
            </a:endParaRPr>
          </a:p>
          <a:p>
            <a:pPr marL="1273445" lvl="2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200" spc="-145" dirty="0">
                <a:latin typeface="Courier"/>
                <a:cs typeface="Courier"/>
              </a:rPr>
              <a:t>o</a:t>
            </a:r>
            <a:r>
              <a:rPr lang="en-US" sz="2200" spc="-145" dirty="0" smtClean="0">
                <a:latin typeface="Courier"/>
                <a:cs typeface="Courier"/>
              </a:rPr>
              <a:t>ut/target/product/generic/system/framework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DECOMPRESS AND DISASSEMBLE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08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38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2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2115820"/>
            <a:ext cx="71329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pktool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dump and inspect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AndroidManifest.xml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for activities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Find the words list…how?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Beat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obfuscation!</a:t>
            </a:r>
          </a:p>
          <a:p>
            <a:pPr marL="1273445" lvl="2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Search for class types and log messages </a:t>
            </a:r>
          </a:p>
          <a:p>
            <a:pPr marL="1273445" lvl="2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Find the intersection of the two! 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Insert your own log statements</a:t>
            </a:r>
          </a:p>
          <a:p>
            <a:pPr lvl="2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685800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ANDROID FORENSICS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570315"/>
            <a:ext cx="9072456" cy="121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invoke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-virtual {v2}, 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Ljava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util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/List;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-&gt;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toString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Ljava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lang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/String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spc="-145" dirty="0">
              <a:solidFill>
                <a:srgbClr val="000000"/>
              </a:solidFill>
              <a:latin typeface="Courier"/>
              <a:cs typeface="Courier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-result-object 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v2</a:t>
            </a: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nvoke-static 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{v1, v2}, </a:t>
            </a:r>
            <a:r>
              <a:rPr lang="en-US" sz="16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Landroid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util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/Log;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e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Ljava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lang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String</a:t>
            </a:r>
            <a:r>
              <a:rPr lang="en-US" sz="16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;Ljava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lang</a:t>
            </a:r>
            <a:r>
              <a:rPr lang="en-US" sz="1600" spc="-145" dirty="0" smtClean="0">
                <a:solidFill>
                  <a:srgbClr val="000000"/>
                </a:solidFill>
                <a:latin typeface="Courier"/>
                <a:cs typeface="Courier"/>
              </a:rPr>
              <a:t>/String;)I</a:t>
            </a:r>
            <a:endParaRPr lang="en-US" sz="1600" spc="-145" dirty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2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39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3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2039620"/>
            <a:ext cx="81235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Resource located! Now we need to send it…</a:t>
            </a: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Apply patch to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that stores list</a:t>
            </a:r>
          </a:p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pc="-145" dirty="0" smtClean="0">
                <a:solidFill>
                  <a:srgbClr val="000000"/>
                </a:solidFill>
                <a:latin typeface="Courier"/>
                <a:cs typeface="Courier"/>
              </a:rPr>
              <a:t>public </a:t>
            </a:r>
            <a:r>
              <a:rPr lang="en-US" spc="-145" dirty="0">
                <a:solidFill>
                  <a:srgbClr val="000000"/>
                </a:solidFill>
                <a:latin typeface="Courier"/>
                <a:cs typeface="Courier"/>
              </a:rPr>
              <a:t>static void </a:t>
            </a:r>
            <a:r>
              <a:rPr lang="en-US" spc="-145" dirty="0" err="1">
                <a:solidFill>
                  <a:srgbClr val="000000"/>
                </a:solidFill>
                <a:latin typeface="Courier"/>
                <a:cs typeface="Courier"/>
              </a:rPr>
              <a:t>setScrambleWordList</a:t>
            </a:r>
            <a:r>
              <a:rPr lang="en-US" spc="-145" dirty="0">
                <a:solidFill>
                  <a:srgbClr val="000000"/>
                </a:solidFill>
                <a:latin typeface="Courier"/>
                <a:cs typeface="Courier"/>
              </a:rPr>
              <a:t>(List list)</a:t>
            </a:r>
            <a:r>
              <a:rPr lang="en-US" spc="-145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pc="-145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Build patched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extract .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files</a:t>
            </a: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Copy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files into our application</a:t>
            </a:r>
          </a:p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Easy enough, right?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685800"/>
            <a:ext cx="7929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INJECT VIEWSERVER INTO APP  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18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3851746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-185745"/>
            <a:ext cx="5047710" cy="2166945"/>
          </a:xfrm>
          <a:prstGeom prst="rect">
            <a:avLst/>
          </a:prstGeom>
        </p:spPr>
      </p:pic>
      <p:pic>
        <p:nvPicPr>
          <p:cNvPr id="21" name="Picture 20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30887" y="381000"/>
            <a:ext cx="780482" cy="8041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0800000">
            <a:off x="6211373" y="821184"/>
            <a:ext cx="2969439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757344" y="22931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54381" y="1454923"/>
            <a:ext cx="6786456" cy="2431277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PART I - CLASS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886200"/>
            <a:ext cx="3035300" cy="306903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rot="10800000" flipV="1">
            <a:off x="2438401" y="4114800"/>
            <a:ext cx="1220517" cy="951598"/>
          </a:xfrm>
          <a:prstGeom prst="curved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3543">
            <a:off x="3593485" y="3897908"/>
            <a:ext cx="402587" cy="4147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0800000">
            <a:off x="1447800" y="4114800"/>
            <a:ext cx="990602" cy="951600"/>
          </a:xfrm>
          <a:prstGeom prst="curved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31"/>
          <p:cNvCxnSpPr/>
          <p:nvPr/>
        </p:nvCxnSpPr>
        <p:spPr>
          <a:xfrm rot="10800000" flipV="1">
            <a:off x="457202" y="4114800"/>
            <a:ext cx="990598" cy="951598"/>
          </a:xfrm>
          <a:prstGeom prst="curvedConnector3">
            <a:avLst>
              <a:gd name="adj1" fmla="val 50000"/>
            </a:avLst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40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40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4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8067888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PATCH APP TO USE VIEWSERVER API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765300" y="1041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39446" y="2286000"/>
            <a:ext cx="81235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457200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Start the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in the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onCreate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()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method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MainActivity.smali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ViewServer.get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()</a:t>
            </a:r>
          </a:p>
          <a:p>
            <a:pPr marL="966612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lvl="1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Pass the list to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in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fu.smali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966612" lvl="2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ViewServer.setScrambleWordList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(list)</a:t>
            </a:r>
          </a:p>
          <a:p>
            <a:pPr marL="966612" lvl="2" indent="-45720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</a:p>
          <a:p>
            <a:pPr lvl="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1744" y="3429000"/>
            <a:ext cx="6176856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invoke-static {}, 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Lcom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/android/debug/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hv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ViewServer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;-&gt;get()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Lcom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/android/debug/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hv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ViewServer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1744" y="4953000"/>
            <a:ext cx="7015056" cy="471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invoke-static {v2}, 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Lcom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/android/debug/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hv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ViewServer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;-&gt;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setScrambleWordList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Ljava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600" spc="-145" dirty="0" err="1">
                <a:solidFill>
                  <a:srgbClr val="000000"/>
                </a:solidFill>
                <a:latin typeface="Courier"/>
                <a:cs typeface="Courier"/>
              </a:rPr>
              <a:t>util</a:t>
            </a:r>
            <a:r>
              <a:rPr lang="en-US" sz="1600" spc="-145" dirty="0">
                <a:solidFill>
                  <a:srgbClr val="000000"/>
                </a:solidFill>
                <a:latin typeface="Courier"/>
                <a:cs typeface="Courier"/>
              </a:rPr>
              <a:t>/List;)V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41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5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1905000"/>
            <a:ext cx="75139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Re-assemble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smali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 –a 10 ./out –o </a:t>
            </a: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classes.dex</a:t>
            </a:r>
            <a:endParaRPr lang="en-US" sz="2700" spc="-145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Re-compress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zip –z0 –r ../</a:t>
            </a: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scramble.apk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 ./*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Sign APK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>
                <a:solidFill>
                  <a:srgbClr val="000000"/>
                </a:solidFill>
                <a:latin typeface="Courier"/>
                <a:cs typeface="Courier"/>
              </a:rPr>
              <a:t>jarsigner</a:t>
            </a:r>
            <a:r>
              <a:rPr lang="en-US" sz="2700" spc="-145" dirty="0">
                <a:solidFill>
                  <a:srgbClr val="000000"/>
                </a:solidFill>
                <a:latin typeface="Courier"/>
                <a:cs typeface="Courier"/>
              </a:rPr>
              <a:t> -verbose -</a:t>
            </a:r>
            <a:r>
              <a:rPr lang="en-US" sz="2700" spc="-145" dirty="0" err="1">
                <a:solidFill>
                  <a:srgbClr val="000000"/>
                </a:solidFill>
                <a:latin typeface="Courier"/>
                <a:cs typeface="Courier"/>
              </a:rPr>
              <a:t>keystore</a:t>
            </a:r>
            <a:r>
              <a:rPr lang="en-US" sz="2700" spc="-145" dirty="0">
                <a:solidFill>
                  <a:srgbClr val="000000"/>
                </a:solidFill>
                <a:latin typeface="Courier"/>
                <a:cs typeface="Courier"/>
              </a:rPr>
              <a:t> my-release-</a:t>
            </a:r>
            <a:r>
              <a:rPr lang="en-US" sz="2700" spc="-145" dirty="0" err="1">
                <a:solidFill>
                  <a:srgbClr val="000000"/>
                </a:solidFill>
                <a:latin typeface="Courier"/>
                <a:cs typeface="Courier"/>
              </a:rPr>
              <a:t>key.keystore</a:t>
            </a:r>
            <a:r>
              <a:rPr lang="en-US" sz="2700" spc="-145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scramble.apk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700" spc="-145" dirty="0" err="1">
                <a:solidFill>
                  <a:srgbClr val="000000"/>
                </a:solidFill>
                <a:latin typeface="Courier"/>
                <a:cs typeface="Courier"/>
              </a:rPr>
              <a:t>alias_name</a:t>
            </a:r>
            <a:endParaRPr lang="en-US" sz="2700" spc="-145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685800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REBUILD APK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76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42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STEP </a:t>
            </a:r>
            <a:r>
              <a:rPr lang="en-US" sz="5600" b="1" spc="-167" dirty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6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2420620"/>
            <a:ext cx="7513954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Install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db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 install –r ../</a:t>
            </a: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scramble.apk</a:t>
            </a:r>
            <a:endParaRPr lang="en-US" sz="2700" spc="-145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Forward port</a:t>
            </a: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rgbClr val="000000"/>
                </a:solidFill>
                <a:latin typeface="Courier"/>
                <a:cs typeface="Courier"/>
              </a:rPr>
              <a:t>adb</a:t>
            </a:r>
            <a:r>
              <a:rPr lang="en-US" sz="2700" spc="-145" dirty="0" smtClean="0">
                <a:solidFill>
                  <a:srgbClr val="000000"/>
                </a:solidFill>
                <a:latin typeface="Courier"/>
                <a:cs typeface="Courier"/>
              </a:rPr>
              <a:t> forward tcp:4939 tcp:4939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Communicate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nc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–l 127.0.0.1 (listen)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1135961"/>
            <a:ext cx="7696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INSTALL AND COMMUNICATE WITH APP 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3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43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RECAP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39446" y="2384006"/>
            <a:ext cx="6980554" cy="19227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Obfuscate, it’s easy and makes things much harder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Use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proguard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it optimizes too!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Remove logs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Use reflection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Design your application with cheaters in mind!</a:t>
            </a:r>
          </a:p>
          <a:p>
            <a:pPr marL="764033" lvl="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Move logic to cloud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Google play licensing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000" y="1135961"/>
            <a:ext cx="7696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WHAT ZYNGA TEACHES 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US</a:t>
            </a:r>
          </a:p>
        </p:txBody>
      </p:sp>
      <p:sp>
        <p:nvSpPr>
          <p:cNvPr id="3" name="Right Bracket 2"/>
          <p:cNvSpPr/>
          <p:nvPr/>
        </p:nvSpPr>
        <p:spPr>
          <a:xfrm>
            <a:off x="7315200" y="2667000"/>
            <a:ext cx="152400" cy="14478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80934" y="3048000"/>
            <a:ext cx="1639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Low hanging</a:t>
            </a:r>
          </a:p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fruit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44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FINALLY…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3544" y="1059761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000" y="1135961"/>
            <a:ext cx="7696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WHAT ZYNGA TEACHES 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5400"/>
            <a:ext cx="10058400" cy="5659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057400"/>
            <a:ext cx="3365500" cy="47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1"/>
            <a:ext cx="10058400" cy="3884454"/>
          </a:xfrm>
          <a:prstGeom prst="rect">
            <a:avLst/>
          </a:prstGeom>
          <a:solidFill>
            <a:srgbClr val="FFD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3213" y="2616696"/>
            <a:ext cx="7620835" cy="1656662"/>
          </a:xfrm>
          <a:prstGeom prst="rect">
            <a:avLst/>
          </a:prstGeom>
        </p:spPr>
        <p:txBody>
          <a:bodyPr vert="horz" lIns="101864" tIns="50931" rIns="101864" bIns="50931" rtlCol="0" anchor="t"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10700" b="1" kern="1800" spc="-891" dirty="0">
                <a:solidFill>
                  <a:schemeClr val="bg1"/>
                </a:solidFill>
                <a:latin typeface="Arial"/>
                <a:cs typeface="Arial"/>
              </a:rPr>
              <a:t>Thank you.</a:t>
            </a:r>
            <a:endParaRPr lang="en-US" sz="10700" b="1" kern="1800" spc="-891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80740" y="5105400"/>
            <a:ext cx="7515860" cy="116221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4700" b="1" spc="-334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DAVID@</a:t>
            </a:r>
            <a:endParaRPr lang="en-US" sz="4700" b="1" spc="-334" dirty="0">
              <a:solidFill>
                <a:schemeClr val="bg1">
                  <a:lumMod val="7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135051" y="5141512"/>
            <a:ext cx="1955795" cy="1159623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4700" b="1" spc="-334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.COM</a:t>
            </a:r>
            <a:endParaRPr lang="en-US" sz="4700" b="1" spc="-334" dirty="0">
              <a:solidFill>
                <a:schemeClr val="bg1">
                  <a:lumMod val="75000"/>
                </a:schemeClr>
              </a:solidFill>
              <a:latin typeface="Arial"/>
              <a:ea typeface="+mj-ea"/>
              <a:cs typeface="Arial"/>
            </a:endParaRPr>
          </a:p>
        </p:txBody>
      </p:sp>
      <p:grpSp>
        <p:nvGrpSpPr>
          <p:cNvPr id="6" name="Group 16"/>
          <p:cNvGrpSpPr/>
          <p:nvPr/>
        </p:nvGrpSpPr>
        <p:grpSpPr>
          <a:xfrm>
            <a:off x="6883510" y="5653849"/>
            <a:ext cx="3207331" cy="804137"/>
            <a:chOff x="6228245" y="3914373"/>
            <a:chExt cx="2915755" cy="709533"/>
          </a:xfrm>
        </p:grpSpPr>
        <p:pic>
          <p:nvPicPr>
            <p:cNvPr id="21" name="Picture 20" descr="BeeB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228245" y="3914373"/>
              <a:ext cx="709529" cy="709533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rot="10800000">
              <a:off x="6937780" y="4302773"/>
              <a:ext cx="2206220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833464"/>
            <a:ext cx="2763467" cy="1186336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0" y="5086190"/>
            <a:ext cx="7515860" cy="1162210"/>
          </a:xfrm>
          <a:prstGeom prst="rect">
            <a:avLst/>
          </a:prstGeom>
        </p:spPr>
        <p:txBody>
          <a:bodyPr vert="horz" lIns="101864" tIns="50931" rIns="101864" bIns="50931" rtlCol="0" anchor="t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spcAft>
                <a:spcPts val="1337"/>
              </a:spcAft>
            </a:pPr>
            <a:r>
              <a:rPr lang="en-US" sz="4700" b="1" spc="-334" dirty="0" smtClean="0">
                <a:solidFill>
                  <a:srgbClr val="000000"/>
                </a:solidFill>
                <a:latin typeface="Arial"/>
                <a:cs typeface="Arial"/>
              </a:rPr>
              <a:t>@</a:t>
            </a:r>
            <a:r>
              <a:rPr lang="en-US" sz="4700" b="1" spc="-334" dirty="0" err="1" smtClean="0">
                <a:solidFill>
                  <a:srgbClr val="000000"/>
                </a:solidFill>
                <a:latin typeface="Arial"/>
                <a:cs typeface="Arial"/>
              </a:rPr>
              <a:t>davtbaum</a:t>
            </a:r>
            <a:endParaRPr lang="en-US" sz="4700" b="1" spc="-334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5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76200"/>
            <a:ext cx="6786456" cy="1261535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5600" b="1" spc="-167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3" name="Picture 22" descr="BeeBot_spira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50443">
            <a:off x="7007348" y="78515"/>
            <a:ext cx="3137144" cy="323220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flipV="1">
            <a:off x="0" y="1295400"/>
            <a:ext cx="10058400" cy="377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81000" y="951786"/>
            <a:ext cx="9296400" cy="5296614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Unzip APK and disassemble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classes.dex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tatic analysis – what is the application doing?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Inject byte code into the application to modify execution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Reassemble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classes.dex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 and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rezip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APK</a:t>
            </a: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514350" indent="-514350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+mj-lt"/>
              <a:buAutoNum type="arabicPeriod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5600" b="1" spc="-167" dirty="0">
              <a:solidFill>
                <a:schemeClr val="bg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9041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APK HACKING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685800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Approach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5029200"/>
            <a:ext cx="1574800" cy="15748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971800" y="56388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8360" y="4953000"/>
            <a:ext cx="1478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Disassemble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baksmali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14800" y="54102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</a:t>
            </a:r>
            <a:r>
              <a:rPr lang="en-US" sz="4000" dirty="0" err="1" smtClean="0"/>
              <a:t>smali</a:t>
            </a:r>
            <a:endParaRPr lang="en-US" sz="4000" dirty="0" smtClean="0"/>
          </a:p>
        </p:txBody>
      </p:sp>
      <p:sp>
        <p:nvSpPr>
          <p:cNvPr id="21" name="Right Arrow 20"/>
          <p:cNvSpPr/>
          <p:nvPr/>
        </p:nvSpPr>
        <p:spPr>
          <a:xfrm>
            <a:off x="5867400" y="561136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79491" y="4267200"/>
            <a:ext cx="1635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Static analysis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4419600" y="4684776"/>
            <a:ext cx="886968" cy="877824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5054600"/>
            <a:ext cx="1574800" cy="1574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38800" y="4953000"/>
            <a:ext cx="142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Reassemble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smali</a:t>
            </a:r>
            <a:r>
              <a:rPr lang="en-US" dirty="0" smtClean="0"/>
              <a:t>)</a:t>
            </a:r>
          </a:p>
        </p:txBody>
      </p:sp>
      <p:sp>
        <p:nvSpPr>
          <p:cNvPr id="3" name="Plus 2"/>
          <p:cNvSpPr/>
          <p:nvPr/>
        </p:nvSpPr>
        <p:spPr>
          <a:xfrm>
            <a:off x="4472577" y="6019800"/>
            <a:ext cx="713232" cy="70683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79491" y="6610290"/>
            <a:ext cx="168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injection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21" grpId="0" animBg="1"/>
      <p:bldP spid="22" grpId="0"/>
      <p:bldP spid="8" grpId="0" animBg="1"/>
      <p:bldP spid="25" grpId="0"/>
      <p:bldP spid="3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6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8552263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CODE INJECTION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95300" y="2133600"/>
            <a:ext cx="8229600" cy="5002239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You don’t need to be a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byte code pro!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Write patches in </a:t>
            </a:r>
            <a:r>
              <a:rPr lang="en-US" sz="2700" spc="-145" dirty="0" smtClean="0">
                <a:solidFill>
                  <a:srgbClr val="000000"/>
                </a:solidFill>
                <a:latin typeface="Arial"/>
                <a:cs typeface="Arial"/>
              </a:rPr>
              <a:t>Java,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compile, then use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sz="2700" spc="-145" dirty="0" err="1">
                <a:latin typeface="Arial"/>
                <a:cs typeface="Arial"/>
              </a:rPr>
              <a:t>Smali</a:t>
            </a:r>
            <a:r>
              <a:rPr lang="en-US" sz="2700" spc="-145" dirty="0">
                <a:latin typeface="Arial"/>
                <a:cs typeface="Arial"/>
              </a:rPr>
              <a:t>/</a:t>
            </a:r>
            <a:r>
              <a:rPr lang="en-US" sz="2700" spc="-145" dirty="0" err="1">
                <a:latin typeface="Arial"/>
                <a:cs typeface="Arial"/>
              </a:rPr>
              <a:t>Baksmali</a:t>
            </a:r>
            <a:r>
              <a:rPr lang="en-US" sz="2700" spc="-145" dirty="0">
                <a:latin typeface="Arial"/>
                <a:cs typeface="Arial"/>
              </a:rPr>
              <a:t>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tools to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disassemble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into 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byte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code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Stick to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public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static methods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byte code which have no register dependencies.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Let the compiler do the work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– the demo hack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is achieved by inserting only </a:t>
            </a:r>
            <a:r>
              <a:rPr lang="en-US" sz="2700" spc="-145" dirty="0">
                <a:latin typeface="Arial"/>
                <a:cs typeface="Arial"/>
              </a:rPr>
              <a:t>two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lines of manual 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byte code!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000" y="685800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Best Practices: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7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TOOLS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1981200"/>
            <a:ext cx="8618220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Access to a terminal environment (preferably Linux or Mac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osx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Android SDK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k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eytool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jarsigner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/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- http://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code.google.com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/p/</a:t>
            </a:r>
            <a:r>
              <a:rPr lang="en-US" sz="27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/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Apktool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- 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hlinkClick r:id="rId5"/>
              </a:rPr>
              <a:t>http</a:t>
            </a:r>
            <a:r>
              <a:rPr lang="en-US" sz="27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hlinkClick r:id="rId5"/>
              </a:rPr>
              <a:t>://code.google.com/p/android-apktool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hlinkClick r:id="rId5"/>
              </a:rPr>
              <a:t>/</a:t>
            </a: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Editor of choice (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emacs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!)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754961"/>
            <a:ext cx="8839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You’ll need…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04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8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THE APK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1981200"/>
            <a:ext cx="8618220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678761"/>
            <a:ext cx="8839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 container for your app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2133600"/>
            <a:ext cx="8618220" cy="436118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Zipped file formatted based on JAR</a:t>
            </a: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898921"/>
            <a:ext cx="3976984" cy="3450034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5043784" y="2590800"/>
            <a:ext cx="1814216" cy="2033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34200" y="2362200"/>
            <a:ext cx="1672253" cy="409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META-INF/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>
            <a:stCxn id="3" idx="3"/>
            <a:endCxn id="22" idx="1"/>
          </p:cNvCxnSpPr>
          <p:nvPr/>
        </p:nvCxnSpPr>
        <p:spPr>
          <a:xfrm flipV="1">
            <a:off x="5043784" y="3176343"/>
            <a:ext cx="1890416" cy="1447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34200" y="2971800"/>
            <a:ext cx="2864887" cy="4090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AndroidManifest.xml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/>
          <p:cNvCxnSpPr>
            <a:endCxn id="25" idx="1"/>
          </p:cNvCxnSpPr>
          <p:nvPr/>
        </p:nvCxnSpPr>
        <p:spPr>
          <a:xfrm flipV="1">
            <a:off x="5043784" y="3834057"/>
            <a:ext cx="1890416" cy="737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4200" y="3629514"/>
            <a:ext cx="1736373" cy="409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</a:t>
            </a:r>
            <a:r>
              <a:rPr lang="en-US" sz="26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lasses.dex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>
            <a:stCxn id="3" idx="3"/>
          </p:cNvCxnSpPr>
          <p:nvPr/>
        </p:nvCxnSpPr>
        <p:spPr>
          <a:xfrm flipV="1">
            <a:off x="5043784" y="4444773"/>
            <a:ext cx="1814216" cy="17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0" y="4267200"/>
            <a:ext cx="556563" cy="4090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</a:t>
            </a:r>
            <a:r>
              <a:rPr lang="en-US" sz="26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ib/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40" name="Straight Arrow Connector 39"/>
          <p:cNvCxnSpPr>
            <a:stCxn id="3" idx="3"/>
          </p:cNvCxnSpPr>
          <p:nvPr/>
        </p:nvCxnSpPr>
        <p:spPr>
          <a:xfrm>
            <a:off x="5043784" y="4623938"/>
            <a:ext cx="1814216" cy="329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34200" y="4772514"/>
            <a:ext cx="684803" cy="409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res/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44" name="Straight Arrow Connector 43"/>
          <p:cNvCxnSpPr>
            <a:stCxn id="3" idx="3"/>
          </p:cNvCxnSpPr>
          <p:nvPr/>
        </p:nvCxnSpPr>
        <p:spPr>
          <a:xfrm>
            <a:off x="5043784" y="4623938"/>
            <a:ext cx="1814216" cy="938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34200" y="5382114"/>
            <a:ext cx="2121093" cy="409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</a:pPr>
            <a:r>
              <a:rPr lang="en-US" sz="2600" spc="-14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</a:t>
            </a:r>
            <a:r>
              <a:rPr lang="en-US" sz="26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esources.arsc</a:t>
            </a:r>
            <a:endParaRPr lang="en-US" sz="2600" spc="-145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6"/>
          <a:srcRect l="1653" t="24696" r="5586" b="24265"/>
          <a:stretch/>
        </p:blipFill>
        <p:spPr>
          <a:xfrm rot="20489273">
            <a:off x="770008" y="2734057"/>
            <a:ext cx="1570503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flipV="1">
            <a:off x="0" y="0"/>
            <a:ext cx="10058400" cy="1295400"/>
          </a:xfrm>
          <a:prstGeom prst="rect">
            <a:avLst/>
          </a:prstGeom>
          <a:solidFill>
            <a:srgbClr val="9CD4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flipV="1">
            <a:off x="0" y="6955234"/>
            <a:ext cx="10058400" cy="823185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64" tIns="50931" rIns="101864" bIns="5093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1756" y="7143806"/>
            <a:ext cx="3720821" cy="272134"/>
          </a:xfrm>
          <a:prstGeom prst="rect">
            <a:avLst/>
          </a:prstGeom>
          <a:noFill/>
        </p:spPr>
        <p:txBody>
          <a:bodyPr wrap="none" lIns="101864" tIns="50931" rIns="101864" bIns="50931" rtlCol="0" anchor="ctr">
            <a:spAutoFit/>
          </a:bodyPr>
          <a:lstStyle/>
          <a:p>
            <a:fld id="{208642A3-A30E-2D4F-BEC0-220D9D07FAA0}" type="slidenum">
              <a:rPr lang="en-US" sz="1100" b="1">
                <a:latin typeface="Arial"/>
                <a:cs typeface="Arial"/>
              </a:rPr>
              <a:pPr/>
              <a:t>9</a:t>
            </a:fld>
            <a:r>
              <a:rPr lang="en-US" sz="1100" dirty="0">
                <a:latin typeface="Arial"/>
                <a:cs typeface="Arial"/>
              </a:rPr>
              <a:t>    © 2012 Apkudo Inc. Confidential  </a:t>
            </a:r>
            <a:r>
              <a:rPr lang="en-US" sz="1100" dirty="0" err="1">
                <a:latin typeface="Arial"/>
                <a:cs typeface="Arial"/>
              </a:rPr>
              <a:t>www.apkudo.com</a:t>
            </a:r>
            <a:r>
              <a:rPr lang="en-US" sz="1100" dirty="0">
                <a:latin typeface="Arial"/>
                <a:cs typeface="Arial"/>
              </a:rPr>
              <a:t> </a:t>
            </a:r>
          </a:p>
        </p:txBody>
      </p:sp>
      <p:pic>
        <p:nvPicPr>
          <p:cNvPr id="16" name="Picture 15" descr="BeeB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01432" y="7107955"/>
            <a:ext cx="402587" cy="414789"/>
          </a:xfrm>
          <a:prstGeom prst="rect">
            <a:avLst/>
          </a:prstGeom>
        </p:spPr>
      </p:pic>
      <p:pic>
        <p:nvPicPr>
          <p:cNvPr id="17" name="Picture 16" descr="apkudo_logoty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837" y="7039675"/>
            <a:ext cx="1361507" cy="58448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304020" y="7311276"/>
            <a:ext cx="754380" cy="180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751756" y="263895"/>
            <a:ext cx="6786456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5600" b="1" spc="-167" dirty="0" smtClean="0">
                <a:solidFill>
                  <a:srgbClr val="000000"/>
                </a:solidFill>
                <a:latin typeface="Arial"/>
                <a:ea typeface="+mj-ea"/>
                <a:cs typeface="Arial"/>
              </a:rPr>
              <a:t>SMALI/BAKSMALI</a:t>
            </a:r>
            <a:endParaRPr lang="en-US" sz="5600" b="1" spc="-167" dirty="0">
              <a:solidFill>
                <a:srgbClr val="00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2362200"/>
            <a:ext cx="8618220" cy="3124200"/>
          </a:xfrm>
          <a:prstGeom prst="rect">
            <a:avLst/>
          </a:prstGeom>
        </p:spPr>
        <p:txBody>
          <a:bodyPr vert="horz" lIns="101849" tIns="50923" rIns="101849" bIns="50923" rtlCol="0" anchor="t">
            <a:noAutofit/>
          </a:bodyPr>
          <a:lstStyle/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Baksmali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disassembles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executable (.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 into readable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byte code (.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re-assembles .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smali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files back into .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dex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700" spc="-145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Dalvik</a:t>
            </a: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executable 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r>
              <a:rPr lang="en-US" sz="2700" spc="-145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Gives developers the ability to modify execution of an APK without having access to source code</a:t>
            </a:r>
          </a:p>
          <a:p>
            <a:pPr marL="254621" indent="-254621">
              <a:lnSpc>
                <a:spcPct val="75000"/>
              </a:lnSpc>
              <a:spcBef>
                <a:spcPct val="0"/>
              </a:spcBef>
              <a:spcAft>
                <a:spcPts val="669"/>
              </a:spcAft>
              <a:buSzPct val="80000"/>
              <a:buFont typeface="Wingdings" charset="2"/>
              <a:buChar char="§"/>
            </a:pPr>
            <a:endParaRPr lang="en-US" sz="2700" spc="-145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62000" y="1059761"/>
            <a:ext cx="8839200" cy="1226239"/>
          </a:xfrm>
          <a:prstGeom prst="rect">
            <a:avLst/>
          </a:prstGeom>
        </p:spPr>
        <p:txBody>
          <a:bodyPr vert="horz" lIns="101864" tIns="50931" rIns="101864" bIns="50931" rtlCol="0" anchor="b">
            <a:norm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Dalvik</a:t>
            </a: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 Assembler/</a:t>
            </a:r>
          </a:p>
          <a:p>
            <a:pPr>
              <a:lnSpc>
                <a:spcPct val="70000"/>
              </a:lnSpc>
              <a:spcBef>
                <a:spcPct val="0"/>
              </a:spcBef>
              <a:defRPr/>
            </a:pPr>
            <a:r>
              <a:rPr lang="en-US" sz="4000" b="1" spc="-167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Disassembler</a:t>
            </a:r>
            <a:endParaRPr lang="en-US" sz="4000" b="1" spc="-167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29228</TotalTime>
  <Words>2614</Words>
  <Application>Microsoft Macintosh PowerPoint</Application>
  <PresentationFormat>Custom</PresentationFormat>
  <Paragraphs>680</Paragraphs>
  <Slides>45</Slides>
  <Notes>45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 Matthews</dc:creator>
  <cp:lastModifiedBy>Microsoft Office User</cp:lastModifiedBy>
  <cp:revision>304</cp:revision>
  <cp:lastPrinted>2012-02-24T14:38:05Z</cp:lastPrinted>
  <dcterms:created xsi:type="dcterms:W3CDTF">2012-05-23T23:00:15Z</dcterms:created>
  <dcterms:modified xsi:type="dcterms:W3CDTF">2012-12-05T17:25:16Z</dcterms:modified>
</cp:coreProperties>
</file>